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4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9" r:id="rId4"/>
    <p:sldId id="308" r:id="rId5"/>
    <p:sldId id="309" r:id="rId6"/>
    <p:sldId id="323" r:id="rId7"/>
    <p:sldId id="310" r:id="rId8"/>
    <p:sldId id="311" r:id="rId9"/>
    <p:sldId id="312" r:id="rId10"/>
    <p:sldId id="325" r:id="rId11"/>
    <p:sldId id="268" r:id="rId12"/>
    <p:sldId id="324" r:id="rId13"/>
    <p:sldId id="291" r:id="rId14"/>
    <p:sldId id="303" r:id="rId15"/>
    <p:sldId id="292" r:id="rId16"/>
    <p:sldId id="293" r:id="rId17"/>
    <p:sldId id="294" r:id="rId18"/>
    <p:sldId id="269" r:id="rId19"/>
    <p:sldId id="306" r:id="rId20"/>
    <p:sldId id="307" r:id="rId21"/>
    <p:sldId id="296" r:id="rId22"/>
    <p:sldId id="278" r:id="rId23"/>
    <p:sldId id="279" r:id="rId24"/>
    <p:sldId id="281" r:id="rId25"/>
    <p:sldId id="313" r:id="rId26"/>
    <p:sldId id="314" r:id="rId27"/>
    <p:sldId id="315" r:id="rId28"/>
    <p:sldId id="316" r:id="rId29"/>
    <p:sldId id="284" r:id="rId30"/>
    <p:sldId id="317" r:id="rId31"/>
    <p:sldId id="318" r:id="rId32"/>
    <p:sldId id="319" r:id="rId33"/>
    <p:sldId id="320" r:id="rId34"/>
    <p:sldId id="321" r:id="rId35"/>
    <p:sldId id="322" r:id="rId36"/>
  </p:sldIdLst>
  <p:sldSz cx="9906000" cy="6858000" type="A4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6F4B7D"/>
    <a:srgbClr val="000000"/>
    <a:srgbClr val="008080"/>
    <a:srgbClr val="66FFCC"/>
    <a:srgbClr val="FF3300"/>
    <a:srgbClr val="C5C567"/>
    <a:srgbClr val="39DB6F"/>
    <a:srgbClr val="FF3399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70" autoAdjust="0"/>
    <p:restoredTop sz="86486" autoAdjust="0"/>
  </p:normalViewPr>
  <p:slideViewPr>
    <p:cSldViewPr>
      <p:cViewPr varScale="1">
        <p:scale>
          <a:sx n="70" d="100"/>
          <a:sy n="70" d="100"/>
        </p:scale>
        <p:origin x="-576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9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3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31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4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30.xml"/><Relationship Id="rId30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78E0-C494-4E78-91A7-512143D4E74E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11527-A3FA-4A6C-96E0-7023CEFED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7B9825F-44DB-4B9E-85DC-D0568F84D5B9}" type="datetimeFigureOut">
              <a:rPr lang="fa-IR" smtClean="0"/>
              <a:pPr/>
              <a:t>29/04/32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C8A8C8-6261-4DFB-9ED3-A7490FB29AB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8A8C8-6261-4DFB-9ED3-A7490FB29ABC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3C5-1B24-4BFC-B9AD-9F0018A7CB3C}" type="datetimeFigureOut">
              <a:rPr lang="fa-IR" smtClean="0"/>
              <a:pPr/>
              <a:t>29/04/32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85B6-7479-4CAD-AAE2-4CDF62874E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3C5-1B24-4BFC-B9AD-9F0018A7CB3C}" type="datetimeFigureOut">
              <a:rPr lang="fa-IR" smtClean="0"/>
              <a:pPr/>
              <a:t>29/04/32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85B6-7479-4CAD-AAE2-4CDF62874E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3C5-1B24-4BFC-B9AD-9F0018A7CB3C}" type="datetimeFigureOut">
              <a:rPr lang="fa-IR" smtClean="0"/>
              <a:pPr/>
              <a:t>29/04/32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85B6-7479-4CAD-AAE2-4CDF62874E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3C5-1B24-4BFC-B9AD-9F0018A7CB3C}" type="datetimeFigureOut">
              <a:rPr lang="fa-IR" smtClean="0"/>
              <a:pPr/>
              <a:t>29/04/32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85B6-7479-4CAD-AAE2-4CDF62874E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3C5-1B24-4BFC-B9AD-9F0018A7CB3C}" type="datetimeFigureOut">
              <a:rPr lang="fa-IR" smtClean="0"/>
              <a:pPr/>
              <a:t>29/04/32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85B6-7479-4CAD-AAE2-4CDF62874E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3C5-1B24-4BFC-B9AD-9F0018A7CB3C}" type="datetimeFigureOut">
              <a:rPr lang="fa-IR" smtClean="0"/>
              <a:pPr/>
              <a:t>29/04/32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85B6-7479-4CAD-AAE2-4CDF62874E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3C5-1B24-4BFC-B9AD-9F0018A7CB3C}" type="datetimeFigureOut">
              <a:rPr lang="fa-IR" smtClean="0"/>
              <a:pPr/>
              <a:t>29/04/32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85B6-7479-4CAD-AAE2-4CDF62874E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3C5-1B24-4BFC-B9AD-9F0018A7CB3C}" type="datetimeFigureOut">
              <a:rPr lang="fa-IR" smtClean="0"/>
              <a:pPr/>
              <a:t>29/04/32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85B6-7479-4CAD-AAE2-4CDF62874E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3C5-1B24-4BFC-B9AD-9F0018A7CB3C}" type="datetimeFigureOut">
              <a:rPr lang="fa-IR" smtClean="0"/>
              <a:pPr/>
              <a:t>29/04/32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85B6-7479-4CAD-AAE2-4CDF62874E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3C5-1B24-4BFC-B9AD-9F0018A7CB3C}" type="datetimeFigureOut">
              <a:rPr lang="fa-IR" smtClean="0"/>
              <a:pPr/>
              <a:t>29/04/32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85B6-7479-4CAD-AAE2-4CDF62874E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3C5-1B24-4BFC-B9AD-9F0018A7CB3C}" type="datetimeFigureOut">
              <a:rPr lang="fa-IR" smtClean="0"/>
              <a:pPr/>
              <a:t>29/04/32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828C85B6-7479-4CAD-AAE2-4CDF62874E1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DE33C5-1B24-4BFC-B9AD-9F0018A7CB3C}" type="datetimeFigureOut">
              <a:rPr lang="fa-IR" smtClean="0"/>
              <a:pPr/>
              <a:t>29/04/32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8C85B6-7479-4CAD-AAE2-4CDF62874E19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662;&#1575;&#1608;&#1585;&#1662;&#1606;&#1578;%20&#1605;&#1606;\&#1581;&#1580;&#1575;&#1576;%20&#1608;%20&#1570;&#1585;&#1575;&#1605;&#1588;\&#1670;&#1585;&#1575;%20&#1581;&#1580;&#1575;&#1576;.3gp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605;&#1583;&#1575;&#1581;&#1610;1\&#1587;&#1593;&#1610;&#1583;%20&#1581;&#1583;&#1575;&#1583;&#1610;&#1575;&#1606;1\2.1%20(2)%20-%20NOOROZAHRA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662;&#1575;&#1608;&#1585;&#1662;&#1606;&#1578;%20&#1605;&#1606;\&#1581;&#1580;&#1575;&#1576;%20&#1608;%20&#1570;&#1585;&#1575;&#1605;&#1588;\hesare%20azadi%20.3gp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Pictures\besmelah\090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4000" contrast="36000"/>
          </a:blip>
          <a:srcRect/>
          <a:stretch>
            <a:fillRect/>
          </a:stretch>
        </p:blipFill>
        <p:spPr bwMode="auto">
          <a:xfrm>
            <a:off x="5638800" y="0"/>
            <a:ext cx="407925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odder708181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581400" y="5638800"/>
            <a:ext cx="2362200" cy="1066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latin typeface="IranNastaliq" pitchFamily="18" charset="0"/>
                <a:cs typeface="IranNastaliq" pitchFamily="18" charset="0"/>
              </a:rPr>
              <a:t>فردی آرام و با نشاط</a:t>
            </a:r>
            <a:endParaRPr lang="en-US" sz="4400" dirty="0" smtClean="0"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7" name="چرا حجاب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14400" y="381000"/>
            <a:ext cx="8382000" cy="4476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7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971800" y="1066800"/>
            <a:ext cx="4800600" cy="762000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4 Star Face Font" pitchFamily="2" charset="0"/>
                <a:cs typeface="B Lotus" pitchFamily="2" charset="-78"/>
              </a:rPr>
              <a:t>ابزار اصلی آرامش چیست؟</a:t>
            </a:r>
            <a:endParaRPr lang="en-US" sz="3600" b="1" dirty="0" smtClean="0">
              <a:ln w="50800"/>
              <a:solidFill>
                <a:schemeClr val="bg1">
                  <a:shade val="50000"/>
                </a:schemeClr>
              </a:solidFill>
              <a:latin typeface="4 Star Face Font" pitchFamily="2" charset="0"/>
              <a:cs typeface="B Lotus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400" y="2057400"/>
            <a:ext cx="5638800" cy="762000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4 Star Face Font" pitchFamily="2" charset="0"/>
                <a:cs typeface="B Lotus" pitchFamily="2" charset="-78"/>
              </a:rPr>
              <a:t>قرار گرفتن در نقش خویش است.</a:t>
            </a:r>
            <a:endParaRPr lang="en-US" sz="3600" b="1" dirty="0" smtClean="0">
              <a:ln w="50800"/>
              <a:solidFill>
                <a:schemeClr val="bg1">
                  <a:shade val="50000"/>
                </a:schemeClr>
              </a:solidFill>
              <a:latin typeface="4 Star Face Font" pitchFamily="2" charset="0"/>
              <a:cs typeface="B Lotus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05000" y="3048000"/>
            <a:ext cx="6553200" cy="762000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4 Star Face Font" pitchFamily="2" charset="0"/>
                <a:cs typeface="B Lotus" pitchFamily="2" charset="-78"/>
              </a:rPr>
              <a:t>کسی که حجاب را انتخاب می کند!!</a:t>
            </a:r>
            <a:endParaRPr lang="en-US" sz="3600" b="1" dirty="0" smtClean="0">
              <a:ln w="50800"/>
              <a:solidFill>
                <a:schemeClr val="bg1">
                  <a:shade val="50000"/>
                </a:schemeClr>
              </a:solidFill>
              <a:latin typeface="4 Star Face Font" pitchFamily="2" charset="0"/>
              <a:cs typeface="B Lotus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71600" y="3962400"/>
            <a:ext cx="7543800" cy="762000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4 Star Face Font" pitchFamily="2" charset="0"/>
                <a:cs typeface="B Lotus" pitchFamily="2" charset="-78"/>
              </a:rPr>
              <a:t>کمک می کند که، در جایگاه خودش قرار بگیرد.</a:t>
            </a:r>
            <a:endParaRPr lang="en-US" sz="3600" b="1" dirty="0" smtClean="0">
              <a:ln w="50800"/>
              <a:solidFill>
                <a:schemeClr val="bg1">
                  <a:shade val="50000"/>
                </a:schemeClr>
              </a:solidFill>
              <a:latin typeface="4 Star Face Font" pitchFamily="2" charset="0"/>
              <a:cs typeface="B Lotus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43000" y="5562600"/>
            <a:ext cx="7848600" cy="1219200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4 Star Face Font" pitchFamily="2" charset="0"/>
                <a:cs typeface="B Lotus" pitchFamily="2" charset="-78"/>
              </a:rPr>
              <a:t>زیرا حجاب زمینه تمرکز فکری و روحی برای رشد را ایجاد کرده است.</a:t>
            </a:r>
            <a:endParaRPr lang="en-US" sz="3600" b="1" dirty="0" smtClean="0">
              <a:ln w="50800"/>
              <a:solidFill>
                <a:schemeClr val="bg1">
                  <a:shade val="50000"/>
                </a:schemeClr>
              </a:solidFill>
              <a:latin typeface="4 Star Face Font" pitchFamily="2" charset="0"/>
              <a:cs typeface="B Lotus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91000" y="4876800"/>
            <a:ext cx="1790700" cy="609600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4 Star Face Font" pitchFamily="2" charset="0"/>
                <a:cs typeface="B Lotus" pitchFamily="2" charset="-78"/>
              </a:rPr>
              <a:t>چرا؟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57600" y="152400"/>
            <a:ext cx="2895600" cy="762000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4 Star Face Font" pitchFamily="2" charset="0"/>
                <a:cs typeface="B Lotus" pitchFamily="2" charset="-78"/>
              </a:rPr>
              <a:t>سوال و جواب:</a:t>
            </a:r>
            <a:endParaRPr lang="en-US" sz="3600" b="1" dirty="0" smtClean="0">
              <a:ln w="50800"/>
              <a:solidFill>
                <a:schemeClr val="bg1">
                  <a:shade val="50000"/>
                </a:schemeClr>
              </a:solidFill>
              <a:latin typeface="4 Star Face Font" pitchFamily="2" charset="0"/>
              <a:cs typeface="B Lotus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936" y="2720397"/>
            <a:ext cx="9144064" cy="101340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prstTxWarp prst="textDoubleWave1">
              <a:avLst/>
            </a:prstTxWarp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3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Lotus" pitchFamily="2" charset="-78"/>
              </a:rPr>
              <a:t>حجاب در زندگی = تحصیل آرامش 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96200" y="228600"/>
            <a:ext cx="1671662" cy="53463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rtl="0">
              <a:spcBef>
                <a:spcPct val="0"/>
              </a:spcBef>
              <a:defRPr/>
            </a:pPr>
            <a:r>
              <a:rPr lang="fa-IR" sz="2800" b="1" dirty="0" smtClean="0">
                <a:ln w="50800"/>
                <a:solidFill>
                  <a:srgbClr val="FF0000"/>
                </a:solidFill>
                <a:cs typeface="B Titr" pitchFamily="2" charset="-78"/>
              </a:rPr>
              <a:t>توضیح بحث:</a:t>
            </a:r>
            <a:endParaRPr kumimoji="0" lang="fa-IR" sz="2800" b="1" i="0" u="none" strike="noStrike" kern="1200" normalizeH="0" baseline="0" noProof="0" dirty="0">
              <a:ln w="50800"/>
              <a:solidFill>
                <a:srgbClr val="FF0000"/>
              </a:solidFill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914400"/>
            <a:ext cx="8001000" cy="23622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زن باید  </a:t>
            </a:r>
            <a:r>
              <a:rPr lang="fa-IR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طرایف</a:t>
            </a:r>
            <a:r>
              <a:rPr lang="fa-IR" sz="4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حکمت را در ظرایف هنر  ارائه دهد </a:t>
            </a:r>
          </a:p>
          <a:p>
            <a:pPr algn="ctr"/>
            <a:r>
              <a:rPr lang="fa-IR" sz="4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و مرد باید ظرایف هنر را در  </a:t>
            </a:r>
            <a:r>
              <a:rPr lang="fa-IR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طرایف</a:t>
            </a:r>
            <a:r>
              <a:rPr lang="fa-IR" sz="4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حکمت جلوه گر سازد.</a:t>
            </a:r>
          </a:p>
          <a:p>
            <a:pPr algn="ctr"/>
            <a:r>
              <a:rPr lang="fa-IR" sz="4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یعنی جلال زن در جمال او نهفته است و جمال  مرد در جلال او هویدا می شود .</a:t>
            </a:r>
            <a:endParaRPr lang="en-US" sz="44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3581400"/>
            <a:ext cx="6362212" cy="584775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 هركس به كار خاص خويش </a:t>
            </a:r>
            <a:r>
              <a:rPr lang="fa-IR" sz="32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مشغول</a:t>
            </a:r>
            <a:r>
              <a:rPr lang="ar-SA" sz="32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باشد</a:t>
            </a:r>
            <a:r>
              <a:rPr lang="fa-IR" sz="32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3657600"/>
            <a:ext cx="4953000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/>
            <a:r>
              <a:rPr lang="fa-IR" sz="28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(( دنیای زنان دنیای عشق است ))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7000" y="213360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a-IR" dirty="0"/>
          </a:p>
        </p:txBody>
      </p:sp>
      <p:sp>
        <p:nvSpPr>
          <p:cNvPr id="11" name="Flowchart: Multidocument 10"/>
          <p:cNvSpPr/>
          <p:nvPr/>
        </p:nvSpPr>
        <p:spPr>
          <a:xfrm>
            <a:off x="1219200" y="4419600"/>
            <a:ext cx="7772400" cy="2438400"/>
          </a:xfrm>
          <a:prstGeom prst="flowChartMultidocument">
            <a:avLst/>
          </a:prstGeom>
          <a:solidFill>
            <a:srgbClr val="00808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برای دختران عشق واقعیتی است همیشگی که</a:t>
            </a:r>
          </a:p>
          <a:p>
            <a:r>
              <a:rPr lang="fa-I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هیچ گاه نا پدید نمیشود.</a:t>
            </a:r>
          </a:p>
          <a:p>
            <a:r>
              <a:rPr lang="fa-I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حتی موقعی که مشغول کار یا انجام وظایفی هستند که ظاهرا هیچ ارتباطی با عشق ندارند</a:t>
            </a:r>
            <a:r>
              <a:rPr lang="fa-I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.</a:t>
            </a:r>
          </a:p>
          <a:p>
            <a:endParaRPr lang="fa-IR" sz="28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ctr"/>
            <a:endParaRPr lang="en-US" dirty="0" smtClean="0">
              <a:cs typeface="Hom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71800" y="3505200"/>
            <a:ext cx="4191000" cy="762000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4 Star Face Font" pitchFamily="2" charset="0"/>
                <a:cs typeface="B Lotus" pitchFamily="2" charset="-78"/>
              </a:rPr>
              <a:t>زنان را بیشتر بشناسیم</a:t>
            </a:r>
            <a:endParaRPr lang="en-US" sz="3600" b="1" dirty="0" smtClean="0">
              <a:ln w="50800"/>
              <a:solidFill>
                <a:schemeClr val="bg1">
                  <a:shade val="50000"/>
                </a:schemeClr>
              </a:solidFill>
              <a:latin typeface="4 Star Face Font" pitchFamily="2" charset="0"/>
              <a:cs typeface="B Lotus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8" grpId="0" animBg="1"/>
      <p:bldP spid="11" grpId="0" animBg="1"/>
      <p:bldP spid="12" grpId="1" animBg="1"/>
      <p:bldP spid="1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dder708181003.jpg"/>
          <p:cNvPicPr>
            <a:picLocks noChangeAspect="1"/>
          </p:cNvPicPr>
          <p:nvPr/>
        </p:nvPicPr>
        <p:blipFill>
          <a:blip r:embed="rId3"/>
          <a:srcRect t="6667"/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8200" y="381000"/>
            <a:ext cx="8153400" cy="2514600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bg1"/>
                </a:solidFill>
              </a:rPr>
              <a:t>نشانه های این ساختار از این قرار است:</a:t>
            </a:r>
          </a:p>
          <a:p>
            <a:pPr algn="ctr"/>
            <a:r>
              <a:rPr lang="fa-IR" sz="2800" dirty="0" smtClean="0">
                <a:solidFill>
                  <a:schemeClr val="bg1"/>
                </a:solidFill>
              </a:rPr>
              <a:t>1.عشق ورزیدن</a:t>
            </a:r>
          </a:p>
          <a:p>
            <a:pPr algn="ctr"/>
            <a:r>
              <a:rPr lang="fa-IR" sz="2800" dirty="0" smtClean="0">
                <a:solidFill>
                  <a:schemeClr val="bg1"/>
                </a:solidFill>
              </a:rPr>
              <a:t> 2. فداکاری کردن برای عشقش</a:t>
            </a:r>
          </a:p>
          <a:p>
            <a:pPr algn="ctr"/>
            <a:r>
              <a:rPr lang="fa-IR" sz="2800" dirty="0" smtClean="0">
                <a:solidFill>
                  <a:schemeClr val="bg1"/>
                </a:solidFill>
              </a:rPr>
              <a:t>3. مهم بودن و محترم شمردن روابط صمیمی و نزدیک با عشقش </a:t>
            </a:r>
          </a:p>
          <a:p>
            <a:endParaRPr lang="fa-IR" sz="2000" dirty="0" smtClean="0"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3800" y="3048000"/>
            <a:ext cx="5334000" cy="1524000"/>
          </a:xfrm>
          <a:prstGeom prst="roundRect">
            <a:avLst/>
          </a:prstGeom>
          <a:solidFill>
            <a:srgbClr val="008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fa-IR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ranNastaliq" pitchFamily="18" charset="0"/>
              <a:cs typeface="B Homa" pitchFamily="2" charset="-78"/>
            </a:endParaRPr>
          </a:p>
          <a:p>
            <a:pPr algn="ctr"/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B Homa" pitchFamily="2" charset="-78"/>
              </a:rPr>
              <a:t>البته این طبیعت دختران و زنان است نه این که فکر کنند که این گونه باشند بلکه این طور هستند.</a:t>
            </a:r>
          </a:p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Hom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4953000"/>
            <a:ext cx="5486400" cy="1447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Titr" pitchFamily="2" charset="-78"/>
              </a:rPr>
              <a:t> </a:t>
            </a:r>
          </a:p>
          <a:p>
            <a:pPr algn="ctr"/>
            <a:r>
              <a:rPr lang="fa-IR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Titr" pitchFamily="2" charset="-78"/>
              </a:rPr>
              <a:t>خود آگاهی ، افکار و احساسات دختران به طرزی طبیعی و غریزی همگی، روی عشق متمرکز هستند.</a:t>
            </a:r>
          </a:p>
          <a:p>
            <a:pPr algn="ctr"/>
            <a:endParaRPr lang="en-US" dirty="0" smtClean="0">
              <a:cs typeface="Homa" pitchFamily="2" charset="-78"/>
            </a:endParaRPr>
          </a:p>
        </p:txBody>
      </p:sp>
      <p:pic>
        <p:nvPicPr>
          <p:cNvPr id="1026" name="Picture 2" descr="C:\Users\User\Desktop\hejabh\SCAN0007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0919" y="3633723"/>
            <a:ext cx="3201881" cy="2538477"/>
          </a:xfrm>
          <a:prstGeom prst="roundRect">
            <a:avLst>
              <a:gd name="adj" fmla="val 2515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uiExpand="1" build="allAtOnce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828800" y="304800"/>
            <a:ext cx="5943600" cy="1600200"/>
          </a:xfrm>
          <a:prstGeom prst="roundRect">
            <a:avLst>
              <a:gd name="adj" fmla="val 15122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Lotus" pitchFamily="2" charset="-78"/>
              </a:rPr>
              <a:t>اگر میزان خود آگاهی زوجین نسبت به توجه به رابطه دو طرفه شان با هم مقایسه کنیم </a:t>
            </a:r>
          </a:p>
          <a:p>
            <a:pPr algn="ctr"/>
            <a:r>
              <a:rPr lang="fa-IR" sz="2800" dirty="0" smtClean="0">
                <a:cs typeface="B Lotus" pitchFamily="2" charset="-78"/>
              </a:rPr>
              <a:t>رابطه </a:t>
            </a:r>
            <a:r>
              <a:rPr lang="en-US" sz="2800" dirty="0" smtClean="0">
                <a:cs typeface="B Lotus" pitchFamily="2" charset="-78"/>
              </a:rPr>
              <a:t>1 </a:t>
            </a:r>
            <a:r>
              <a:rPr lang="fa-IR" sz="2800" dirty="0" smtClean="0">
                <a:cs typeface="B Lotus" pitchFamily="2" charset="-78"/>
              </a:rPr>
              <a:t>به </a:t>
            </a:r>
            <a:r>
              <a:rPr lang="en-US" sz="2800" dirty="0" smtClean="0">
                <a:cs typeface="B Lotus" pitchFamily="2" charset="-78"/>
              </a:rPr>
              <a:t>10 </a:t>
            </a:r>
            <a:r>
              <a:rPr lang="fa-IR" sz="2800" dirty="0" smtClean="0">
                <a:cs typeface="B Lotus" pitchFamily="2" charset="-78"/>
              </a:rPr>
              <a:t>را مشاهده می کنیم</a:t>
            </a:r>
            <a:r>
              <a:rPr lang="en-US" sz="2800" dirty="0" smtClean="0">
                <a:cs typeface="B Lotus" pitchFamily="2" charset="-78"/>
              </a:rPr>
              <a:t>.</a:t>
            </a:r>
          </a:p>
        </p:txBody>
      </p:sp>
      <p:sp>
        <p:nvSpPr>
          <p:cNvPr id="18" name="Oval 17"/>
          <p:cNvSpPr/>
          <p:nvPr/>
        </p:nvSpPr>
        <p:spPr>
          <a:xfrm>
            <a:off x="8534400" y="2209800"/>
            <a:ext cx="990600" cy="5334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800" dirty="0" smtClean="0">
              <a:cs typeface="B Homa" pitchFamily="2" charset="-78"/>
            </a:endParaRPr>
          </a:p>
          <a:p>
            <a:pPr algn="ctr"/>
            <a:r>
              <a:rPr lang="fa-IR" sz="2800" dirty="0" smtClean="0">
                <a:cs typeface="B Homa" pitchFamily="2" charset="-78"/>
              </a:rPr>
              <a:t>مرد</a:t>
            </a:r>
            <a:endParaRPr lang="en-US" sz="2800" dirty="0" smtClean="0">
              <a:cs typeface="B Homa" pitchFamily="2" charset="-78"/>
            </a:endParaRPr>
          </a:p>
          <a:p>
            <a:pPr algn="ctr"/>
            <a:endParaRPr lang="en-US" dirty="0" smtClean="0">
              <a:cs typeface="Homa" pitchFamily="2" charset="-78"/>
            </a:endParaRPr>
          </a:p>
        </p:txBody>
      </p:sp>
      <p:sp>
        <p:nvSpPr>
          <p:cNvPr id="20" name="Explosion 2 19"/>
          <p:cNvSpPr/>
          <p:nvPr/>
        </p:nvSpPr>
        <p:spPr>
          <a:xfrm rot="20824972">
            <a:off x="5587683" y="2177997"/>
            <a:ext cx="3581400" cy="4038600"/>
          </a:xfrm>
          <a:prstGeom prst="irregularSeal2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dirty="0" smtClean="0">
              <a:cs typeface="Homa" pitchFamily="2" charset="-78"/>
            </a:endParaRPr>
          </a:p>
        </p:txBody>
      </p:sp>
      <p:sp>
        <p:nvSpPr>
          <p:cNvPr id="21" name="Heart 20"/>
          <p:cNvSpPr/>
          <p:nvPr/>
        </p:nvSpPr>
        <p:spPr>
          <a:xfrm>
            <a:off x="7391400" y="3429000"/>
            <a:ext cx="609600" cy="838200"/>
          </a:xfrm>
          <a:prstGeom prst="hear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 smtClean="0">
              <a:cs typeface="Homa" pitchFamily="2" charset="-78"/>
            </a:endParaRPr>
          </a:p>
        </p:txBody>
      </p:sp>
      <p:sp>
        <p:nvSpPr>
          <p:cNvPr id="22" name="Heart 21"/>
          <p:cNvSpPr/>
          <p:nvPr/>
        </p:nvSpPr>
        <p:spPr>
          <a:xfrm>
            <a:off x="457200" y="2819400"/>
            <a:ext cx="3429000" cy="3733800"/>
          </a:xfrm>
          <a:prstGeom prst="hear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 smtClean="0">
              <a:cs typeface="Homa" pitchFamily="2" charset="-78"/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1295400" y="3810000"/>
            <a:ext cx="914400" cy="1066800"/>
          </a:xfrm>
          <a:prstGeom prst="irregularSeal1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dirty="0" smtClean="0">
              <a:cs typeface="Homa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48000" y="5562600"/>
            <a:ext cx="914400" cy="5334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زن</a:t>
            </a:r>
            <a:endParaRPr lang="en-US" dirty="0" smtClean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24000" y="2971800"/>
            <a:ext cx="6477000" cy="1447800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  <a:p>
            <a:pPr algn="ctr"/>
            <a:r>
              <a:rPr lang="fa-IR" sz="2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زنان مدافعان و نگهبانان سرسخت عشق هستند و حاضر به تعویض عشق نیستند.</a:t>
            </a:r>
          </a:p>
          <a:p>
            <a:pPr algn="ctr"/>
            <a:endParaRPr lang="en-US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cs typeface="Homa" pitchFamily="2" charset="-78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0" dur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3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9" dur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5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17" name="Title 8"/>
          <p:cNvSpPr txBox="1">
            <a:spLocks/>
          </p:cNvSpPr>
          <p:nvPr/>
        </p:nvSpPr>
        <p:spPr>
          <a:xfrm>
            <a:off x="1219200" y="1447800"/>
            <a:ext cx="7848600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Homa" pitchFamily="2" charset="-78"/>
              </a:rPr>
              <a:t>اگر</a:t>
            </a:r>
            <a:r>
              <a:rPr kumimoji="0" lang="fa-IR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Homa" pitchFamily="2" charset="-78"/>
              </a:rPr>
              <a:t> نگاه مردان از عاطفی به غریزی تغییر کند به چه کسی ظلم میشود ؟؟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B Homa" pitchFamily="2" charset="-78"/>
            </a:endParaRPr>
          </a:p>
        </p:txBody>
      </p:sp>
      <p:sp>
        <p:nvSpPr>
          <p:cNvPr id="22" name="Title 8"/>
          <p:cNvSpPr txBox="1">
            <a:spLocks/>
          </p:cNvSpPr>
          <p:nvPr/>
        </p:nvSpPr>
        <p:spPr>
          <a:xfrm>
            <a:off x="2514600" y="381000"/>
            <a:ext cx="4876800" cy="8620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 rtl="0">
              <a:spcBef>
                <a:spcPct val="0"/>
              </a:spcBef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Homa" pitchFamily="2" charset="-78"/>
              </a:rPr>
              <a:t>اگر فضای </a:t>
            </a:r>
            <a:r>
              <a:rPr lang="fa-IR" sz="2400" dirty="0" smtClean="0">
                <a:solidFill>
                  <a:schemeClr val="bg1"/>
                </a:solidFill>
                <a:latin typeface="+mj-lt"/>
                <a:ea typeface="+mj-ea"/>
                <a:cs typeface="B Homa" pitchFamily="2" charset="-78"/>
              </a:rPr>
              <a:t>جامعه به جای عشق پر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Homa" pitchFamily="2" charset="-78"/>
              </a:rPr>
              <a:t>از  هوس شد چه کسی بیشتر ضرر می کند ؟؟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B Homa" pitchFamily="2" charset="-78"/>
            </a:endParaRPr>
          </a:p>
        </p:txBody>
      </p:sp>
      <p:sp>
        <p:nvSpPr>
          <p:cNvPr id="25" name="Title 8"/>
          <p:cNvSpPr txBox="1">
            <a:spLocks/>
          </p:cNvSpPr>
          <p:nvPr/>
        </p:nvSpPr>
        <p:spPr>
          <a:xfrm>
            <a:off x="3048000" y="2286000"/>
            <a:ext cx="4191000" cy="8810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fa-IR" sz="2400" dirty="0" smtClean="0">
                <a:cs typeface="B Homa" pitchFamily="2" charset="-78"/>
              </a:rPr>
              <a:t>سردی فضای خانه بر روی چه کسانی اثر می گذارد ؟؟</a:t>
            </a:r>
            <a:endParaRPr lang="en-US" sz="2400" dirty="0" smtClean="0">
              <a:cs typeface="B Homa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667000" y="1981200"/>
            <a:ext cx="4572000" cy="685800"/>
          </a:xfrm>
          <a:prstGeom prst="roundRect">
            <a:avLst>
              <a:gd name="adj" fmla="val 50000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500" dirty="0" smtClean="0">
                <a:cs typeface="B Titr" pitchFamily="2" charset="-78"/>
              </a:rPr>
              <a:t>حجاب باعث جذابیت معنوی</a:t>
            </a:r>
            <a:endParaRPr lang="en-US" sz="2500" dirty="0" smtClean="0">
              <a:cs typeface="B Titr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86000" y="2971800"/>
            <a:ext cx="5029200" cy="685800"/>
          </a:xfrm>
          <a:prstGeom prst="roundRect">
            <a:avLst>
              <a:gd name="adj" fmla="val 50000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500" dirty="0" smtClean="0">
                <a:cs typeface="B Titr" pitchFamily="2" charset="-78"/>
              </a:rPr>
              <a:t>جذابیت معنوی، تولید عشق می کند.</a:t>
            </a:r>
            <a:endParaRPr lang="en-US" sz="2500" dirty="0" smtClean="0">
              <a:cs typeface="B Titr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743200" y="3962400"/>
            <a:ext cx="4038600" cy="609600"/>
          </a:xfrm>
          <a:prstGeom prst="roundRect">
            <a:avLst>
              <a:gd name="adj" fmla="val 50000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500" dirty="0" smtClean="0">
                <a:cs typeface="B Titr" pitchFamily="2" charset="-78"/>
              </a:rPr>
              <a:t>عشق پاک خواسته زن است.</a:t>
            </a:r>
            <a:endParaRPr lang="en-US" sz="2500" dirty="0" smtClean="0">
              <a:cs typeface="B Titr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438400" y="4876800"/>
            <a:ext cx="4724400" cy="685800"/>
          </a:xfrm>
          <a:prstGeom prst="roundRect">
            <a:avLst>
              <a:gd name="adj" fmla="val 50000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500" dirty="0" smtClean="0">
                <a:cs typeface="B Titr" pitchFamily="2" charset="-78"/>
              </a:rPr>
              <a:t>برآورده شدن خواسته  = رضایت </a:t>
            </a:r>
            <a:r>
              <a:rPr lang="fa-IR" sz="2500" dirty="0" err="1" smtClean="0">
                <a:cs typeface="B Titr" pitchFamily="2" charset="-78"/>
              </a:rPr>
              <a:t>مندی</a:t>
            </a:r>
            <a:endParaRPr lang="en-US" sz="2500" dirty="0" smtClean="0">
              <a:cs typeface="B Titr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38400" y="5867400"/>
            <a:ext cx="4648200" cy="762000"/>
          </a:xfrm>
          <a:prstGeom prst="roundRect">
            <a:avLst>
              <a:gd name="adj" fmla="val 50000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500" dirty="0" smtClean="0">
                <a:cs typeface="B Titr" pitchFamily="2" charset="-78"/>
              </a:rPr>
              <a:t>رضایت </a:t>
            </a:r>
            <a:r>
              <a:rPr lang="fa-IR" sz="2500" dirty="0" err="1" smtClean="0">
                <a:cs typeface="B Titr" pitchFamily="2" charset="-78"/>
              </a:rPr>
              <a:t>مندی</a:t>
            </a:r>
            <a:r>
              <a:rPr lang="fa-IR" sz="2500" dirty="0" smtClean="0">
                <a:cs typeface="B Titr" pitchFamily="2" charset="-78"/>
              </a:rPr>
              <a:t> تولید آرامش می کند.</a:t>
            </a:r>
            <a:endParaRPr lang="en-US" sz="2500" dirty="0" smtClean="0">
              <a:cs typeface="B Titr" pitchFamily="2" charset="-78"/>
            </a:endParaRPr>
          </a:p>
        </p:txBody>
      </p:sp>
      <p:sp>
        <p:nvSpPr>
          <p:cNvPr id="12" name="Up Ribbon 11"/>
          <p:cNvSpPr/>
          <p:nvPr/>
        </p:nvSpPr>
        <p:spPr>
          <a:xfrm>
            <a:off x="990600" y="304800"/>
            <a:ext cx="8001000" cy="1524000"/>
          </a:xfrm>
          <a:prstGeom prst="ribbon2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Lotus" pitchFamily="2" charset="-78"/>
              </a:rPr>
              <a:t>فرایند دستور اسلام به حجاب از همین جا معلوم می شود.!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Lotus" pitchFamily="2" charset="-78"/>
            </a:endParaRPr>
          </a:p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Homa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" y="2209800"/>
            <a:ext cx="1524000" cy="9906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نه مادی فقط از روی هوس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43800" y="2895600"/>
            <a:ext cx="1524000" cy="9906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سناریوی باربی و دوستانش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9600" y="3810000"/>
            <a:ext cx="1524000" cy="9906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دو انبار بنزین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5" dur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2" dur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2" grpId="0" animBg="1"/>
      <p:bldP spid="22" grpId="1" animBg="1"/>
      <p:bldP spid="25" grpId="0" animBg="1"/>
      <p:bldP spid="25" grpId="1" animBg="1"/>
      <p:bldP spid="28" grpId="0" animBg="1"/>
      <p:bldP spid="29" grpId="0" animBg="1"/>
      <p:bldP spid="30" grpId="0" animBg="1"/>
      <p:bldP spid="31" grpId="0" animBg="1"/>
      <p:bldP spid="11" grpId="0" animBg="1"/>
      <p:bldP spid="12" grpId="0" animBg="1"/>
      <p:bldP spid="13" grpId="0" animBg="1"/>
      <p:bldP spid="13" grpId="1" animBg="1"/>
      <p:bldP spid="14" grpId="1" animBg="1"/>
      <p:bldP spid="14" grpId="2" animBg="1"/>
      <p:bldP spid="15" grpId="1" animBg="1"/>
      <p:bldP spid="1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"/>
            <a:ext cx="9905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142852"/>
            <a:ext cx="7343764" cy="64291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rtl="0">
              <a:spcBef>
                <a:spcPct val="0"/>
              </a:spcBef>
              <a:defRPr/>
            </a:pPr>
            <a:r>
              <a:rPr lang="fa-IR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Lotus" pitchFamily="2" charset="-78"/>
              </a:rPr>
              <a:t>  </a:t>
            </a:r>
            <a:endParaRPr kumimoji="0" lang="fa-IR" sz="24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j-lt"/>
              <a:ea typeface="+mj-ea"/>
              <a:cs typeface="B Lotus" pitchFamily="2" charset="-7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133600" y="152400"/>
            <a:ext cx="5257800" cy="1828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rtl="1"/>
            <a:r>
              <a:rPr lang="fa-IR" sz="2800" dirty="0" smtClean="0">
                <a:ln w="50800"/>
                <a:solidFill>
                  <a:schemeClr val="bg1">
                    <a:shade val="50000"/>
                  </a:schemeClr>
                </a:solidFill>
                <a:cs typeface="B Lotus" pitchFamily="2" charset="-78"/>
              </a:rPr>
              <a:t>تلاش غرب برای تحقق بزرگترین ظلم </a:t>
            </a:r>
            <a:br>
              <a:rPr lang="fa-IR" sz="2800" dirty="0" smtClean="0">
                <a:ln w="50800"/>
                <a:solidFill>
                  <a:schemeClr val="bg1">
                    <a:shade val="50000"/>
                  </a:schemeClr>
                </a:solidFill>
                <a:cs typeface="B Lotus" pitchFamily="2" charset="-78"/>
              </a:rPr>
            </a:br>
            <a:r>
              <a:rPr lang="fa-IR" sz="2800" dirty="0" smtClean="0">
                <a:ln w="50800"/>
                <a:solidFill>
                  <a:schemeClr val="bg1">
                    <a:shade val="50000"/>
                  </a:schemeClr>
                </a:solidFill>
                <a:cs typeface="B Lotus" pitchFamily="2" charset="-78"/>
              </a:rPr>
              <a:t>در حق زنان </a:t>
            </a:r>
            <a:br>
              <a:rPr lang="fa-IR" sz="2800" dirty="0" smtClean="0">
                <a:ln w="50800"/>
                <a:solidFill>
                  <a:schemeClr val="bg1">
                    <a:shade val="50000"/>
                  </a:schemeClr>
                </a:solidFill>
                <a:cs typeface="B Lotus" pitchFamily="2" charset="-78"/>
              </a:rPr>
            </a:br>
            <a:r>
              <a:rPr lang="fa-IR" sz="2800" dirty="0" smtClean="0">
                <a:ln w="50800"/>
                <a:solidFill>
                  <a:schemeClr val="bg1">
                    <a:shade val="50000"/>
                  </a:schemeClr>
                </a:solidFill>
                <a:cs typeface="B Lotus" pitchFamily="2" charset="-78"/>
              </a:rPr>
              <a:t>به وسیله زنان و</a:t>
            </a:r>
            <a:br>
              <a:rPr lang="fa-IR" sz="2800" dirty="0" smtClean="0">
                <a:ln w="50800"/>
                <a:solidFill>
                  <a:schemeClr val="bg1">
                    <a:shade val="50000"/>
                  </a:schemeClr>
                </a:solidFill>
                <a:cs typeface="B Lotus" pitchFamily="2" charset="-78"/>
              </a:rPr>
            </a:br>
            <a:r>
              <a:rPr lang="fa-IR" sz="2800" dirty="0" smtClean="0">
                <a:ln w="50800"/>
                <a:solidFill>
                  <a:schemeClr val="bg1">
                    <a:shade val="50000"/>
                  </a:schemeClr>
                </a:solidFill>
                <a:cs typeface="B Lotus" pitchFamily="2" charset="-78"/>
              </a:rPr>
              <a:t> با شعار دفاع از حقوق زنان</a:t>
            </a:r>
            <a:endParaRPr lang="en-US" sz="2800" dirty="0">
              <a:solidFill>
                <a:schemeClr val="bg1"/>
              </a:solidFill>
              <a:effectLst/>
              <a:cs typeface="B Homa" pitchFamily="2" charset="-78"/>
            </a:endParaRP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6705600" y="2209800"/>
            <a:ext cx="2862274" cy="4572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Homa" pitchFamily="2" charset="-78"/>
              </a:rPr>
              <a:t>بر هم زدن قاعده ناز و نیاز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B Homa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66800" y="2133600"/>
            <a:ext cx="5529274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cs typeface="B Homa" pitchFamily="2" charset="-78"/>
              </a:rPr>
              <a:t>مرد ،با بدنی قوی نیاز به فردی لطیف و پر احساس دارد.</a:t>
            </a:r>
            <a:endParaRPr lang="en-US" sz="2000" dirty="0">
              <a:cs typeface="B Homa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5800" y="2819400"/>
            <a:ext cx="6858000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cs typeface="B Homa" pitchFamily="2" charset="-78"/>
              </a:rPr>
              <a:t>زن هم از موهبت زیبایی و ظرافت در بدن، و لطافت در رفتار برخوردار است. </a:t>
            </a:r>
            <a:endParaRPr lang="en-US" sz="2000" dirty="0">
              <a:cs typeface="B Homa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109882" y="3538534"/>
            <a:ext cx="4433918" cy="50006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cs typeface="B Homa" pitchFamily="2" charset="-78"/>
              </a:rPr>
              <a:t>مرد محتاج زن و زن محتاج مرد.</a:t>
            </a:r>
            <a:endParaRPr lang="en-US" sz="2000" dirty="0">
              <a:cs typeface="B Homa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14446" y="4191000"/>
            <a:ext cx="5929354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Homa" pitchFamily="2" charset="-78"/>
              </a:rPr>
              <a:t>تا زمانی که این موازنه بر قرار است عدالت هست. 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47704" y="4953000"/>
            <a:ext cx="6572296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cs typeface="B Homa" pitchFamily="2" charset="-78"/>
              </a:rPr>
              <a:t>ولی غرب تلاش می کند این تعادل را درسطح جهانی به هم بزند.</a:t>
            </a:r>
            <a:endParaRPr lang="en-US" sz="2000" dirty="0">
              <a:cs typeface="B Homa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534400" y="3657600"/>
            <a:ext cx="1371600" cy="1295400"/>
          </a:xfrm>
          <a:prstGeom prst="roundRect">
            <a:avLst>
              <a:gd name="adj" fmla="val 17720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i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فرایند سقوط جایگاه زن</a:t>
            </a:r>
            <a:endParaRPr lang="en-US" sz="2400" b="1" i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6058694" y="4456906"/>
            <a:ext cx="3429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7772400" y="4343400"/>
            <a:ext cx="6096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33400" y="5715000"/>
            <a:ext cx="7105696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cs typeface="B Homa" pitchFamily="2" charset="-78"/>
              </a:rPr>
              <a:t>اگر زن به جای ناز ، اظهار نیاز کرد همان فاجعه و ظلم بزرگ اتفاق افتاده است.</a:t>
            </a:r>
            <a:endParaRPr lang="en-US" sz="2000" dirty="0">
              <a:cs typeface="B Homa" pitchFamily="2" charset="-78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7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7500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0"/>
            <a:ext cx="8953512" cy="1000132"/>
          </a:xfrm>
        </p:spPr>
        <p:txBody>
          <a:bodyPr>
            <a:noAutofit/>
          </a:bodyPr>
          <a:lstStyle/>
          <a:p>
            <a:r>
              <a:rPr lang="fa-IR" sz="3200" b="1" dirty="0" smtClean="0">
                <a:solidFill>
                  <a:schemeClr val="bg1"/>
                </a:solidFill>
                <a:cs typeface="B Homa" pitchFamily="2" charset="-78"/>
              </a:rPr>
              <a:t>پیشنهاد اسلام چیست؟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  <a:cs typeface="B Homa" pitchFamily="2" charset="-78"/>
            </a:endParaRPr>
          </a:p>
          <a:p>
            <a:pPr algn="ctr"/>
            <a:r>
              <a:rPr lang="fa-IR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Homa" pitchFamily="2" charset="-78"/>
              </a:rPr>
              <a:t>دختران و پسران از همان اوائل کودکی </a:t>
            </a:r>
            <a:r>
              <a:rPr lang="fa-IR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Homa" pitchFamily="2" charset="-78"/>
              </a:rPr>
              <a:t>حیاء</a:t>
            </a:r>
            <a:r>
              <a:rPr lang="fa-IR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Homa" pitchFamily="2" charset="-78"/>
              </a:rPr>
              <a:t> خود را تقویت کنند. </a:t>
            </a:r>
            <a:endParaRPr lang="en-US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2514600"/>
            <a:ext cx="3571901" cy="49244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l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2600" b="1" dirty="0" smtClean="0">
                <a:solidFill>
                  <a:schemeClr val="bg1"/>
                </a:solidFill>
                <a:cs typeface="B Homa" pitchFamily="2" charset="-78"/>
              </a:rPr>
              <a:t>مقصود از  </a:t>
            </a:r>
            <a:r>
              <a:rPr lang="fa-IR" sz="2600" b="1" u="sng" dirty="0" err="1" smtClean="0">
                <a:solidFill>
                  <a:srgbClr val="FF9900"/>
                </a:solidFill>
                <a:cs typeface="B Homa" pitchFamily="2" charset="-78"/>
              </a:rPr>
              <a:t>حیاء</a:t>
            </a:r>
            <a:r>
              <a:rPr lang="fa-IR" sz="2600" b="1" u="sng" dirty="0" smtClean="0">
                <a:solidFill>
                  <a:srgbClr val="FF9900"/>
                </a:solidFill>
                <a:cs typeface="B Homa" pitchFamily="2" charset="-78"/>
              </a:rPr>
              <a:t>  </a:t>
            </a:r>
            <a:r>
              <a:rPr lang="fa-IR" sz="2600" b="1" dirty="0" smtClean="0">
                <a:solidFill>
                  <a:schemeClr val="bg1"/>
                </a:solidFill>
                <a:cs typeface="B Homa" pitchFamily="2" charset="-78"/>
              </a:rPr>
              <a:t>چیست؟</a:t>
            </a:r>
            <a:endParaRPr lang="fa-IR" sz="2600" b="1" dirty="0">
              <a:solidFill>
                <a:schemeClr val="bg1"/>
              </a:solidFill>
              <a:cs typeface="B Homa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5562600"/>
            <a:ext cx="7239000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9DB6F">
                  <a:shade val="30000"/>
                  <a:satMod val="115000"/>
                </a:srgbClr>
              </a:gs>
              <a:gs pos="50000">
                <a:srgbClr val="39DB6F">
                  <a:shade val="67500"/>
                  <a:satMod val="115000"/>
                </a:srgbClr>
              </a:gs>
              <a:gs pos="100000">
                <a:srgbClr val="39DB6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لذا حجاب برای زن </a:t>
            </a:r>
            <a:r>
              <a:rPr lang="fa-IR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وحفظ</a:t>
            </a:r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 نگاه برای مرد اولویت دارد.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Baran"/>
              <a:cs typeface="B Lotus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0" y="2133600"/>
            <a:ext cx="7315200" cy="685800"/>
          </a:xfrm>
          <a:prstGeom prst="roundRect">
            <a:avLst>
              <a:gd name="adj" fmla="val 50000"/>
            </a:avLst>
          </a:prstGeom>
          <a:solidFill>
            <a:srgbClr val="39DB6F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هیچ فرقی در اصل دستور حجاب، بین زن و مرد نیست.</a:t>
            </a:r>
          </a:p>
          <a:p>
            <a:pPr algn="ctr">
              <a:lnSpc>
                <a:spcPct val="150000"/>
              </a:lnSpc>
            </a:pPr>
            <a:endParaRPr lang="en-US" dirty="0" smtClean="0">
              <a:cs typeface="Hom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7800" y="3276600"/>
            <a:ext cx="7609165" cy="685800"/>
          </a:xfrm>
          <a:prstGeom prst="roundRect">
            <a:avLst>
              <a:gd name="adj" fmla="val 50000"/>
            </a:avLst>
          </a:prstGeom>
          <a:solidFill>
            <a:srgbClr val="39DB6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بر زن و مرد هم حفظ چشم و هم حجاب ظاهری واجب است.</a:t>
            </a:r>
          </a:p>
          <a:p>
            <a:pPr algn="ctr"/>
            <a:endParaRPr lang="en-US" spc="-150" dirty="0" smtClean="0">
              <a:cs typeface="Hom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8200" y="4419600"/>
            <a:ext cx="7292568" cy="685800"/>
          </a:xfrm>
          <a:prstGeom prst="roundRect">
            <a:avLst>
              <a:gd name="adj" fmla="val 50000"/>
            </a:avLst>
          </a:prstGeom>
          <a:solidFill>
            <a:srgbClr val="39DB6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فقط تفاوت در مقدار و اولویت است.</a:t>
            </a:r>
          </a:p>
          <a:p>
            <a:pPr algn="ctr">
              <a:lnSpc>
                <a:spcPct val="150000"/>
              </a:lnSpc>
            </a:pPr>
            <a:endParaRPr lang="en-US" dirty="0" smtClean="0">
              <a:cs typeface="Homa" pitchFamily="2" charset="-78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  <p:bldP spid="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90800" y="457200"/>
            <a:ext cx="4953000" cy="838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9DB6F">
                  <a:shade val="30000"/>
                  <a:satMod val="115000"/>
                </a:srgbClr>
              </a:gs>
              <a:gs pos="50000">
                <a:srgbClr val="39DB6F">
                  <a:shade val="67500"/>
                  <a:satMod val="115000"/>
                </a:srgbClr>
              </a:gs>
              <a:gs pos="100000">
                <a:srgbClr val="39DB6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راهبرد غرب برای تحقق اهداف خودش 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Baran"/>
              <a:cs typeface="B Lotus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2590800"/>
            <a:ext cx="8458200" cy="1295400"/>
          </a:xfrm>
          <a:prstGeom prst="roundRect">
            <a:avLst>
              <a:gd name="adj" fmla="val 14179"/>
            </a:avLst>
          </a:prstGeom>
          <a:gradFill flip="none" rotWithShape="1">
            <a:gsLst>
              <a:gs pos="0">
                <a:srgbClr val="39DB6F">
                  <a:shade val="30000"/>
                  <a:satMod val="115000"/>
                </a:srgbClr>
              </a:gs>
              <a:gs pos="50000">
                <a:srgbClr val="39DB6F">
                  <a:shade val="67500"/>
                  <a:satMod val="115000"/>
                </a:srgbClr>
              </a:gs>
              <a:gs pos="100000">
                <a:srgbClr val="39DB6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Baran"/>
              <a:cs typeface="B Titr" pitchFamily="2" charset="-78"/>
            </a:endParaRPr>
          </a:p>
          <a:p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Titr" pitchFamily="2" charset="-78"/>
              </a:rPr>
              <a:t>گام اول:       </a:t>
            </a:r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حقوق زنان را به آنها یاد آور شوید .</a:t>
            </a:r>
          </a:p>
          <a:p>
            <a:pPr algn="ctr"/>
            <a:r>
              <a:rPr lang="fa-I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(</a:t>
            </a:r>
            <a:r>
              <a:rPr lang="fa-IR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مهریه</a:t>
            </a:r>
            <a:r>
              <a:rPr lang="fa-I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 </a:t>
            </a:r>
            <a:r>
              <a:rPr lang="fa-IR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عند</a:t>
            </a:r>
            <a:r>
              <a:rPr lang="fa-I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 </a:t>
            </a:r>
            <a:r>
              <a:rPr lang="fa-IR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المطالبه</a:t>
            </a:r>
            <a:r>
              <a:rPr lang="fa-I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. مطالبه اجرت ایام شیر دهی ،شروط ضمن عقد)</a:t>
            </a:r>
            <a:endParaRPr lang="fa-I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Baran"/>
              <a:cs typeface="B Titr" pitchFamily="2" charset="-78"/>
            </a:endParaRPr>
          </a:p>
          <a:p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Titr" pitchFamily="2" charset="-78"/>
              </a:rPr>
              <a:t>گام دوم:      </a:t>
            </a:r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روی اینکه حق، </a:t>
            </a:r>
            <a:r>
              <a:rPr lang="fa-IR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گرفتنیست</a:t>
            </a:r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 اصرار کنید.</a:t>
            </a:r>
          </a:p>
          <a:p>
            <a:pPr algn="ctr"/>
            <a:endParaRPr lang="fa-I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Baran"/>
              <a:cs typeface="B Titr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57600" y="1524000"/>
            <a:ext cx="2971800" cy="609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39DB6F">
                  <a:shade val="30000"/>
                  <a:satMod val="115000"/>
                </a:srgbClr>
              </a:gs>
              <a:gs pos="50000">
                <a:srgbClr val="39DB6F">
                  <a:shade val="67500"/>
                  <a:satMod val="115000"/>
                </a:srgbClr>
              </a:gs>
              <a:gs pos="100000">
                <a:srgbClr val="39DB6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زن حسابگر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Baran"/>
              <a:cs typeface="B Lotus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52400" y="4495800"/>
            <a:ext cx="9677400" cy="1524000"/>
          </a:xfrm>
          <a:prstGeom prst="downArrow">
            <a:avLst>
              <a:gd name="adj1" fmla="val 88642"/>
              <a:gd name="adj2" fmla="val 5268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Baran"/>
              <a:cs typeface="B Titr" pitchFamily="2" charset="-78"/>
            </a:endParaRPr>
          </a:p>
          <a:p>
            <a:pPr algn="ctr"/>
            <a:endParaRPr lang="fa-I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Baran"/>
              <a:cs typeface="B Titr" pitchFamily="2" charset="-78"/>
            </a:endParaRPr>
          </a:p>
          <a:p>
            <a:pPr algn="ctr"/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Titr" pitchFamily="2" charset="-78"/>
              </a:rPr>
              <a:t> </a:t>
            </a:r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اگر زنان به جای پمپاژ محبت و صفا در منزل شروع کردند به احقاق حقوق خود ما به خواست خودمان رسیده ایم.</a:t>
            </a:r>
          </a:p>
          <a:p>
            <a:pPr algn="ctr"/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چرا که:</a:t>
            </a:r>
          </a:p>
          <a:p>
            <a:pPr algn="ctr"/>
            <a:endParaRPr lang="en-US" dirty="0" smtClean="0">
              <a:cs typeface="Homa" pitchFamily="2" charset="-78"/>
            </a:endParaRPr>
          </a:p>
        </p:txBody>
      </p:sp>
      <p:sp>
        <p:nvSpPr>
          <p:cNvPr id="7" name="Bevel 6"/>
          <p:cNvSpPr/>
          <p:nvPr/>
        </p:nvSpPr>
        <p:spPr>
          <a:xfrm>
            <a:off x="1371600" y="4191000"/>
            <a:ext cx="7162800" cy="2057400"/>
          </a:xfrm>
          <a:prstGeom prst="bevel">
            <a:avLst>
              <a:gd name="adj" fmla="val 627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Baran"/>
              <a:cs typeface="B Lotus" pitchFamily="2" charset="-78"/>
            </a:endParaRPr>
          </a:p>
          <a:p>
            <a:pPr algn="ctr"/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1.فرزند ایثار گری را، در خانه یاد </a:t>
            </a:r>
            <a:r>
              <a:rPr lang="fa-IR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نمی</a:t>
            </a:r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 گیرد.</a:t>
            </a:r>
          </a:p>
          <a:p>
            <a:pPr algn="ctr"/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2.</a:t>
            </a:r>
            <a:r>
              <a:rPr lang="fa-IR" sz="2800" dirty="0" smtClean="0"/>
              <a:t> </a:t>
            </a:r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صفا در انسانها می میرد.</a:t>
            </a:r>
          </a:p>
          <a:p>
            <a:pPr algn="ctr"/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3.آدمها به هم انرژی </a:t>
            </a:r>
            <a:r>
              <a:rPr lang="fa-IR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نمی</a:t>
            </a:r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دهند.  </a:t>
            </a:r>
          </a:p>
          <a:p>
            <a:pPr algn="ctr"/>
            <a:r>
              <a:rPr lang="fa-I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Baran"/>
                <a:cs typeface="B Lotus" pitchFamily="2" charset="-78"/>
              </a:rPr>
              <a:t>4. آرامش کم می شود.</a:t>
            </a:r>
            <a:endParaRPr lang="en-US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Baran"/>
              <a:cs typeface="B Lotus" pitchFamily="2" charset="-78"/>
            </a:endParaRPr>
          </a:p>
          <a:p>
            <a:pPr algn="ctr"/>
            <a:endParaRPr lang="en-US" sz="2400" dirty="0" smtClean="0">
              <a:cs typeface="Homa" pitchFamily="2" charset="-78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8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 animBg="1"/>
      <p:bldP spid="16" grpId="0" animBg="1"/>
      <p:bldP spid="6" grpId="0" animBg="1"/>
      <p:bldP spid="6" grpId="1" animBg="1"/>
      <p:bldP spid="7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685800"/>
            <a:ext cx="3783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Homa" pitchFamily="2" charset="-78"/>
              </a:rPr>
              <a:t>کارگاه آموزشی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81166" y="4286256"/>
            <a:ext cx="6215106" cy="100013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Homa" pitchFamily="2" charset="-78"/>
              </a:rPr>
              <a:t> « نگرش</a:t>
            </a:r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Homa" pitchFamily="2" charset="-78"/>
              </a:rPr>
              <a:t>ی</a:t>
            </a:r>
            <a:r>
              <a:rPr kumimoji="0" lang="fa-IR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Homa" pitchFamily="2" charset="-78"/>
              </a:rPr>
              <a:t> نو به </a:t>
            </a:r>
            <a:r>
              <a:rPr kumimoji="0" lang="fa-IR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Homa" pitchFamily="2" charset="-78"/>
              </a:rPr>
              <a:t>حجاب</a:t>
            </a:r>
            <a:r>
              <a:rPr kumimoji="0" lang="en-US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Homa" pitchFamily="2" charset="-78"/>
              </a:rPr>
              <a:t> </a:t>
            </a:r>
            <a:r>
              <a:rPr kumimoji="0" lang="fa-IR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Homa" pitchFamily="2" charset="-78"/>
              </a:rPr>
              <a:t>»</a:t>
            </a:r>
            <a:endParaRPr kumimoji="0" lang="fa-IR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B Hom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8224" y="2248437"/>
            <a:ext cx="7390165" cy="132343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3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non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حجاب نه فقط حجاب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 rot="20604073">
            <a:off x="3517721" y="5542920"/>
            <a:ext cx="2532699" cy="990600"/>
          </a:xfrm>
          <a:prstGeom prst="roundRect">
            <a:avLst>
              <a:gd name="adj" fmla="val 48508"/>
            </a:avLst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l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dirty="0" smtClean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حجاب و آرا </a:t>
            </a:r>
            <a:r>
              <a:rPr lang="fa-IR" sz="5400" dirty="0" err="1" smtClean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مش</a:t>
            </a:r>
            <a:endParaRPr lang="en-US" sz="5400" dirty="0" smtClean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9" name="2.1 (2) - NOOROZAH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800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19400" y="152400"/>
            <a:ext cx="4429156" cy="53463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</a:rPr>
              <a:t>نقش حجاب در حفظ نشاط </a:t>
            </a:r>
            <a:r>
              <a:rPr lang="fa-IR" sz="2800" b="1" dirty="0" err="1" smtClean="0">
                <a:solidFill>
                  <a:schemeClr val="bg1"/>
                </a:solidFill>
              </a:rPr>
              <a:t>جنسي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04800" y="1371600"/>
            <a:ext cx="9358378" cy="1447800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tr"/>
                <a:cs typeface="B Homa" pitchFamily="2" charset="-78"/>
              </a:rPr>
              <a:t> </a:t>
            </a:r>
            <a:endParaRPr lang="fa-IR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tr"/>
              <a:cs typeface="B Homa" pitchFamily="2" charset="-78"/>
            </a:endParaRPr>
          </a:p>
          <a:p>
            <a:pPr algn="ctr"/>
            <a:endParaRPr lang="fa-IR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tr"/>
              <a:cs typeface="B Homa" pitchFamily="2" charset="-78"/>
            </a:endParaRPr>
          </a:p>
          <a:p>
            <a:pPr algn="ctr"/>
            <a:endParaRPr lang="fa-IR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fa-IR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fa-IR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fa-IR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غريزه</a:t>
            </a:r>
            <a:r>
              <a:rPr lang="fa-IR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جنسي</a:t>
            </a:r>
            <a:r>
              <a:rPr lang="fa-IR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، </a:t>
            </a:r>
            <a:r>
              <a:rPr lang="fa-IR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قوي‏ترين</a:t>
            </a:r>
            <a:r>
              <a:rPr lang="fa-IR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غريزه</a:t>
            </a:r>
            <a:r>
              <a:rPr lang="fa-IR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انساني</a:t>
            </a:r>
            <a:r>
              <a:rPr lang="fa-IR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است </a:t>
            </a:r>
            <a:r>
              <a:rPr lang="fa-IR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كه</a:t>
            </a:r>
            <a:r>
              <a:rPr lang="fa-IR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زندگي</a:t>
            </a:r>
            <a:r>
              <a:rPr lang="fa-IR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انساني</a:t>
            </a:r>
            <a:r>
              <a:rPr lang="fa-IR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را از نظر </a:t>
            </a:r>
            <a:r>
              <a:rPr lang="fa-IR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كمّي</a:t>
            </a:r>
            <a:r>
              <a:rPr lang="fa-IR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 </a:t>
            </a:r>
            <a:r>
              <a:rPr lang="fa-IR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كيفي</a:t>
            </a:r>
            <a:r>
              <a:rPr lang="fa-IR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مورد </a:t>
            </a:r>
            <a:r>
              <a:rPr lang="fa-IR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تأثير</a:t>
            </a:r>
            <a:r>
              <a:rPr lang="fa-IR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 تأثّر قرار </a:t>
            </a:r>
            <a:r>
              <a:rPr lang="fa-IR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مي‏دهد</a:t>
            </a:r>
            <a:r>
              <a:rPr lang="fa-IR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tr"/>
              <a:cs typeface="B Hom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3276600"/>
            <a:ext cx="9677400" cy="762000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Homa" pitchFamily="2" charset="-78"/>
              </a:rPr>
              <a:t>مد به عنوان  </a:t>
            </a:r>
            <a:r>
              <a:rPr lang="fa-IR" sz="2400" b="1" dirty="0" err="1" smtClean="0">
                <a:solidFill>
                  <a:schemeClr val="bg1"/>
                </a:solidFill>
                <a:cs typeface="B Homa" pitchFamily="2" charset="-78"/>
              </a:rPr>
              <a:t>تنوع‏</a:t>
            </a:r>
            <a:r>
              <a:rPr lang="fa-IR" sz="2400" b="1" dirty="0" smtClean="0">
                <a:solidFill>
                  <a:schemeClr val="bg1"/>
                </a:solidFill>
                <a:cs typeface="B Homa" pitchFamily="2" charset="-78"/>
              </a:rPr>
              <a:t> </a:t>
            </a:r>
            <a:r>
              <a:rPr lang="fa-IR" sz="2400" b="1" dirty="0" err="1" smtClean="0">
                <a:solidFill>
                  <a:schemeClr val="bg1"/>
                </a:solidFill>
                <a:cs typeface="B Homa" pitchFamily="2" charset="-78"/>
              </a:rPr>
              <a:t>طلبي</a:t>
            </a:r>
            <a:r>
              <a:rPr lang="fa-IR" sz="2400" b="1" dirty="0" smtClean="0">
                <a:solidFill>
                  <a:schemeClr val="bg1"/>
                </a:solidFill>
                <a:cs typeface="B Homa" pitchFamily="2" charset="-78"/>
              </a:rPr>
              <a:t> مطرح شد، </a:t>
            </a:r>
            <a:r>
              <a:rPr lang="fa-IR" sz="2400" b="1" dirty="0" err="1" smtClean="0">
                <a:solidFill>
                  <a:schemeClr val="bg1"/>
                </a:solidFill>
                <a:cs typeface="B Homa" pitchFamily="2" charset="-78"/>
              </a:rPr>
              <a:t>ولي</a:t>
            </a:r>
            <a:r>
              <a:rPr lang="fa-IR" sz="2400" b="1" dirty="0" smtClean="0">
                <a:solidFill>
                  <a:schemeClr val="bg1"/>
                </a:solidFill>
                <a:cs typeface="B Homa" pitchFamily="2" charset="-78"/>
              </a:rPr>
              <a:t> در واقع سبب </a:t>
            </a:r>
            <a:r>
              <a:rPr lang="fa-IR" sz="2400" b="1" dirty="0" err="1" smtClean="0">
                <a:solidFill>
                  <a:schemeClr val="bg1"/>
                </a:solidFill>
                <a:cs typeface="B Homa" pitchFamily="2" charset="-78"/>
              </a:rPr>
              <a:t>غفلت‏</a:t>
            </a:r>
            <a:r>
              <a:rPr lang="fa-IR" sz="2400" b="1" dirty="0" smtClean="0">
                <a:solidFill>
                  <a:schemeClr val="bg1"/>
                </a:solidFill>
                <a:cs typeface="B Homa" pitchFamily="2" charset="-78"/>
              </a:rPr>
              <a:t> </a:t>
            </a:r>
            <a:r>
              <a:rPr lang="fa-IR" sz="2400" b="1" dirty="0" err="1" smtClean="0">
                <a:solidFill>
                  <a:schemeClr val="bg1"/>
                </a:solidFill>
                <a:cs typeface="B Homa" pitchFamily="2" charset="-78"/>
              </a:rPr>
              <a:t>زايي</a:t>
            </a:r>
            <a:r>
              <a:rPr lang="fa-IR" sz="2400" b="1" dirty="0" smtClean="0">
                <a:solidFill>
                  <a:schemeClr val="bg1"/>
                </a:solidFill>
                <a:cs typeface="B Homa" pitchFamily="2" charset="-78"/>
              </a:rPr>
              <a:t> مداوم از حقیقت خود و خواست خود شد. </a:t>
            </a:r>
            <a:endParaRPr lang="fa-IR" sz="2400" b="1" dirty="0">
              <a:solidFill>
                <a:schemeClr val="bg1"/>
              </a:solidFill>
              <a:cs typeface="B Homa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8600" y="2971800"/>
            <a:ext cx="9358378" cy="1676400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tr"/>
                <a:cs typeface="B Homa" pitchFamily="2" charset="-78"/>
              </a:rPr>
              <a:t> </a:t>
            </a:r>
            <a:endParaRPr lang="fa-IR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tr"/>
              <a:cs typeface="B Homa" pitchFamily="2" charset="-78"/>
            </a:endParaRPr>
          </a:p>
          <a:p>
            <a:pPr algn="ctr"/>
            <a:endParaRPr lang="fa-IR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tr"/>
              <a:cs typeface="B Homa" pitchFamily="2" charset="-78"/>
            </a:endParaRPr>
          </a:p>
          <a:p>
            <a:pPr algn="ctr"/>
            <a:endParaRPr lang="fa-IR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fa-IR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fa-IR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برهنگي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در غرب،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بي‏رغبتي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جنسي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را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براي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غربيها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به ارمغان آورد، چرا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كه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برهنگي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سبب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تحريك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اوليه انسان به طرف عمل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جنسي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در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سنين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اوليه بلوغ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مي‏شود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،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ولي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در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نهايت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به سرد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مزاجي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جنسي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تبديل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مي‏شود</a:t>
            </a:r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tr"/>
              <a:cs typeface="B Homa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8600" y="5105400"/>
            <a:ext cx="9448800" cy="1219200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/>
              <a:t>یکی دیگر از فوائد حجاب در اسلام حفظ نشاط </a:t>
            </a:r>
            <a:r>
              <a:rPr lang="fa-IR" sz="2400" b="1" dirty="0" err="1" smtClean="0"/>
              <a:t>جنسي</a:t>
            </a:r>
            <a:r>
              <a:rPr lang="fa-IR" sz="2400" b="1" dirty="0" smtClean="0"/>
              <a:t> است،</a:t>
            </a:r>
          </a:p>
          <a:p>
            <a:pPr algn="ctr"/>
            <a:r>
              <a:rPr lang="fa-IR" sz="2400" b="1" dirty="0" smtClean="0"/>
              <a:t> چون حجاب </a:t>
            </a:r>
            <a:r>
              <a:rPr lang="fa-IR" sz="2400" b="1" dirty="0" err="1" smtClean="0"/>
              <a:t>تخيل</a:t>
            </a:r>
            <a:r>
              <a:rPr lang="fa-IR" sz="2400" b="1" dirty="0" smtClean="0"/>
              <a:t> </a:t>
            </a:r>
            <a:r>
              <a:rPr lang="fa-IR" sz="2400" b="1" dirty="0" err="1" smtClean="0"/>
              <a:t>جنسي</a:t>
            </a:r>
            <a:r>
              <a:rPr lang="fa-IR" sz="2400" b="1" dirty="0" smtClean="0"/>
              <a:t> را </a:t>
            </a:r>
            <a:r>
              <a:rPr lang="fa-IR" sz="2400" b="1" dirty="0" err="1" smtClean="0"/>
              <a:t>تحريك</a:t>
            </a:r>
            <a:r>
              <a:rPr lang="fa-IR" sz="2400" b="1" dirty="0" smtClean="0"/>
              <a:t> </a:t>
            </a:r>
            <a:r>
              <a:rPr lang="fa-IR" sz="2400" b="1" dirty="0" err="1" smtClean="0"/>
              <a:t>مي‏كند</a:t>
            </a:r>
            <a:r>
              <a:rPr lang="fa-IR" sz="2400" b="1" dirty="0" smtClean="0"/>
              <a:t> و سبب </a:t>
            </a:r>
            <a:r>
              <a:rPr lang="fa-IR" sz="2400" b="1" dirty="0" err="1" smtClean="0"/>
              <a:t>مي‏شود</a:t>
            </a:r>
            <a:r>
              <a:rPr lang="fa-IR" sz="2400" b="1" dirty="0" smtClean="0"/>
              <a:t> </a:t>
            </a:r>
            <a:r>
              <a:rPr lang="fa-IR" sz="2400" b="1" dirty="0" err="1" smtClean="0"/>
              <a:t>كه</a:t>
            </a:r>
            <a:r>
              <a:rPr lang="fa-IR" sz="2400" b="1" dirty="0" smtClean="0"/>
              <a:t> مسئله </a:t>
            </a:r>
            <a:r>
              <a:rPr lang="fa-IR" sz="2400" b="1" dirty="0" err="1" smtClean="0"/>
              <a:t>جنسي</a:t>
            </a:r>
            <a:r>
              <a:rPr lang="fa-IR" sz="2400" b="1" dirty="0" smtClean="0"/>
              <a:t> معنادار شود.</a:t>
            </a:r>
          </a:p>
          <a:p>
            <a:pPr algn="ctr"/>
            <a:r>
              <a:rPr lang="fa-IR" sz="2400" b="1" dirty="0" smtClean="0"/>
              <a:t> </a:t>
            </a:r>
            <a:r>
              <a:rPr lang="fa-IR" b="1" dirty="0" smtClean="0"/>
              <a:t>و دچار </a:t>
            </a:r>
            <a:r>
              <a:rPr lang="fa-IR" b="1" dirty="0" err="1" smtClean="0"/>
              <a:t>بي‏معنايي</a:t>
            </a:r>
            <a:r>
              <a:rPr lang="fa-IR" b="1" dirty="0" smtClean="0"/>
              <a:t> نگردد. (مثل </a:t>
            </a:r>
            <a:r>
              <a:rPr lang="fa-IR" b="1" dirty="0" err="1" smtClean="0"/>
              <a:t>برهنگي</a:t>
            </a:r>
            <a:r>
              <a:rPr lang="fa-IR" b="1" dirty="0" smtClean="0"/>
              <a:t>)</a:t>
            </a:r>
            <a:endParaRPr lang="fa-IR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5105400"/>
            <a:ext cx="7315200" cy="138499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fa-I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پس حجاب </a:t>
            </a:r>
            <a:r>
              <a:rPr lang="fa-IR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يك</a:t>
            </a:r>
            <a:r>
              <a:rPr lang="fa-I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فرهنگ </a:t>
            </a:r>
            <a:r>
              <a:rPr lang="fa-IR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جنسي</a:t>
            </a:r>
            <a:r>
              <a:rPr lang="fa-I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است </a:t>
            </a:r>
            <a:r>
              <a:rPr lang="fa-IR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كه</a:t>
            </a:r>
            <a:r>
              <a:rPr lang="fa-I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سبب گرم واقع شدن </a:t>
            </a:r>
            <a:r>
              <a:rPr lang="fa-IR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غريزه</a:t>
            </a:r>
            <a:r>
              <a:rPr lang="fa-I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a-IR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جنسي</a:t>
            </a:r>
            <a:r>
              <a:rPr lang="fa-I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در سطح جامعه </a:t>
            </a:r>
          </a:p>
          <a:p>
            <a:pPr algn="ctr"/>
            <a:r>
              <a:rPr lang="fa-I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 </a:t>
            </a:r>
            <a:r>
              <a:rPr lang="fa-IR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هدايتِ</a:t>
            </a:r>
            <a:r>
              <a:rPr lang="fa-I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a-IR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ارضاي</a:t>
            </a:r>
            <a:r>
              <a:rPr lang="fa-I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آن در قالب خانواده </a:t>
            </a:r>
            <a:r>
              <a:rPr lang="fa-IR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مي‏شود</a:t>
            </a:r>
            <a:r>
              <a:rPr lang="fa-I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</a:t>
            </a:r>
            <a:endParaRPr lang="fa-IR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2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9" grpId="1" animBg="1"/>
      <p:bldP spid="21" grpId="0" animBg="1"/>
      <p:bldP spid="23" grpId="0" animBg="1"/>
      <p:bldP spid="23" grpId="1" animBg="1"/>
      <p:bldP spid="25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667116" y="2214554"/>
            <a:ext cx="2643206" cy="6429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1. زیبایی از کمالات است</a:t>
            </a:r>
            <a:endParaRPr lang="en-US" sz="24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67050" y="3000372"/>
            <a:ext cx="3643338" cy="6429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2. تمایل به اظهار کمال در انسان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66984" y="3786190"/>
            <a:ext cx="4572032" cy="6429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cs typeface="B Lotus" pitchFamily="2" charset="-78"/>
              </a:rPr>
              <a:t>3. روحیّه ی عفت مانع زیاده روی</a:t>
            </a:r>
            <a:endParaRPr lang="en-US" sz="2800" b="1" dirty="0">
              <a:solidFill>
                <a:schemeClr val="bg1"/>
              </a:solidFill>
              <a:cs typeface="B Lotus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95480" y="4572008"/>
            <a:ext cx="5643602" cy="6429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4. عدم سقوط در وادی وحشتناک خود نمایی و خود فروشی</a:t>
            </a:r>
            <a:endParaRPr lang="en-US" sz="24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33" name="Curved Up Ribbon 32"/>
          <p:cNvSpPr/>
          <p:nvPr/>
        </p:nvSpPr>
        <p:spPr>
          <a:xfrm>
            <a:off x="1523976" y="533400"/>
            <a:ext cx="6858048" cy="1609716"/>
          </a:xfrm>
          <a:prstGeom prst="ellipseRibbon2">
            <a:avLst>
              <a:gd name="adj1" fmla="val 25000"/>
              <a:gd name="adj2" fmla="val 63160"/>
              <a:gd name="adj3" fmla="val 12500"/>
            </a:avLst>
          </a:prstGeom>
          <a:effectLst>
            <a:innerShdw blurRad="114300">
              <a:prstClr val="black"/>
            </a:innerShdw>
          </a:effectLst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3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Titr" pitchFamily="2" charset="-78"/>
              </a:rPr>
              <a:t>فرایند بروز عفت و ضرورت آن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cs typeface="B Titr" pitchFamily="2" charset="-78"/>
            </a:endParaRPr>
          </a:p>
        </p:txBody>
      </p:sp>
      <p:pic>
        <p:nvPicPr>
          <p:cNvPr id="18" name="Picture 17" descr="340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20" y="1909485"/>
            <a:ext cx="1143008" cy="1671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faghr-b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96272" y="3714752"/>
            <a:ext cx="1143008" cy="1609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6" name="Rounded Rectangle 15"/>
          <p:cNvSpPr/>
          <p:nvPr/>
        </p:nvSpPr>
        <p:spPr>
          <a:xfrm>
            <a:off x="2362200" y="5410200"/>
            <a:ext cx="4800600" cy="8382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2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سوال:</a:t>
            </a:r>
          </a:p>
          <a:p>
            <a:pPr algn="ctr"/>
            <a:r>
              <a:rPr lang="fa-IR" sz="2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آیا آدمهایی که به این حد رسیده </a:t>
            </a:r>
            <a:r>
              <a:rPr lang="fa-IR" sz="24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اند</a:t>
            </a:r>
            <a:r>
              <a:rPr lang="fa-IR" sz="2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آرامش دارند؟؟</a:t>
            </a:r>
            <a:endParaRPr lang="en-US" sz="24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pic>
        <p:nvPicPr>
          <p:cNvPr id="17" name="Picture 2" descr="C:\Documents and Settings\Mahdi\Desktop\فایل شخصی مهدی\عکس\untitled%C3%B6%C3%B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86400"/>
            <a:ext cx="220980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38400" y="4443410"/>
            <a:ext cx="571505" cy="35719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fa-IR" sz="2400" dirty="0" smtClean="0">
                <a:solidFill>
                  <a:srgbClr val="C00000"/>
                </a:solidFill>
                <a:cs typeface="Titr" pitchFamily="2" charset="-78"/>
              </a:rPr>
              <a:t>خود</a:t>
            </a:r>
            <a:endParaRPr kumimoji="0" lang="en-US" sz="2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Titr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53095" y="4519610"/>
            <a:ext cx="571505" cy="35719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fa-IR" sz="2800" dirty="0" smtClean="0">
                <a:solidFill>
                  <a:srgbClr val="39DB6F"/>
                </a:solidFill>
                <a:cs typeface="Titr" pitchFamily="2" charset="-78"/>
              </a:rPr>
              <a:t>خدا</a:t>
            </a:r>
            <a:endParaRPr kumimoji="0" lang="en-US" sz="28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9DB6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Titr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34044" y="304800"/>
            <a:ext cx="3743356" cy="5346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0" tIns="0" rIns="18288" bIns="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0">
              <a:spcBef>
                <a:spcPct val="0"/>
              </a:spcBef>
              <a:defRPr/>
            </a:pPr>
            <a:r>
              <a:rPr lang="fa-IR" sz="3200" b="1" u="sng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تعیین نقاط خطر و بحران</a:t>
            </a:r>
            <a:endParaRPr kumimoji="0" lang="fa-IR" sz="3200" b="1" i="0" u="sng" strike="noStrike" kern="1200" normalizeH="0" baseline="0" noProof="0" dirty="0">
              <a:ln w="5080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B Lotus" pitchFamily="2" charset="-7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9448800" cy="1295400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Triangle">
              <a:avLst>
                <a:gd name="adj" fmla="val 36968"/>
              </a:avLst>
            </a:prstTxWarp>
            <a:noAutofit/>
          </a:bodyPr>
          <a:lstStyle/>
          <a:p>
            <a:pPr algn="ctr" rtl="1"/>
            <a:r>
              <a:rPr lang="fa-IR" sz="2400" b="0" dirty="0" smtClean="0">
                <a:solidFill>
                  <a:schemeClr val="bg1"/>
                </a:solidFill>
                <a:cs typeface="B Homa" pitchFamily="2" charset="-78"/>
              </a:rPr>
              <a:t>به نظر شما چیزهایی که می توانند روح حجاب را از انسان بگیرند یا فضای حجاب را در جامعه، غبارآلود کنند و انسان را در رسیدن به مطلوب، ناکام بگذارند کدامند؟ </a:t>
            </a:r>
            <a:endParaRPr lang="en-US" sz="24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2500306"/>
            <a:ext cx="9086849" cy="54769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fa-IR" sz="2800" b="1" dirty="0" smtClean="0">
                <a:cs typeface="B Titr" pitchFamily="2" charset="-78"/>
              </a:rPr>
              <a:t>آفت ها و خطرها به دو سرمنشأ اصلی باز می گردند:</a:t>
            </a:r>
            <a:endParaRPr kumimoji="0" lang="en-US" sz="2800" b="1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39148" y="2857496"/>
            <a:ext cx="1666852" cy="35719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 خودمحوری</a:t>
            </a:r>
            <a:endParaRPr kumimoji="0" lang="en-US" sz="2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24800" y="3214686"/>
            <a:ext cx="1695448" cy="51911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* ظاهر گروی</a:t>
            </a:r>
            <a:endParaRPr lang="en-US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1" name="Line Callout 2 10"/>
          <p:cNvSpPr>
            <a:spLocks/>
          </p:cNvSpPr>
          <p:nvPr/>
        </p:nvSpPr>
        <p:spPr>
          <a:xfrm flipH="1">
            <a:off x="685800" y="3124200"/>
            <a:ext cx="6096000" cy="1743084"/>
          </a:xfrm>
          <a:prstGeom prst="borderCallout2">
            <a:avLst>
              <a:gd name="adj1" fmla="val 18750"/>
              <a:gd name="adj2" fmla="val -482"/>
              <a:gd name="adj3" fmla="val 18750"/>
              <a:gd name="adj4" fmla="val -16667"/>
              <a:gd name="adj5" fmla="val 1498"/>
              <a:gd name="adj6" fmla="val -2432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Homa" pitchFamily="2" charset="-78"/>
              </a:rPr>
              <a:t>خود</a:t>
            </a:r>
            <a:r>
              <a:rPr lang="en-US" sz="2400" dirty="0" smtClean="0">
                <a:cs typeface="B Homa" pitchFamily="2" charset="-78"/>
              </a:rPr>
              <a:t> </a:t>
            </a:r>
            <a:r>
              <a:rPr lang="fa-IR" sz="2400" dirty="0" smtClean="0">
                <a:cs typeface="B Homa" pitchFamily="2" charset="-78"/>
              </a:rPr>
              <a:t>محوری در تصمیم ها و انتخاب ها، سرچشمه ایجاد اکثر مشکلات فکری، روحی و رفتاری است. آفتی که مانند آتش به روح انسان می افتد و تمام وجود او را در دنیا و آخرت می سوزاند.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10000" y="5376850"/>
            <a:ext cx="5943600" cy="490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fa-IR" sz="2400" dirty="0" smtClean="0">
                <a:cs typeface="B Titr" pitchFamily="2" charset="-78"/>
              </a:rPr>
              <a:t>یا فکر و روح و رفتارمان را پر از </a:t>
            </a:r>
            <a:r>
              <a:rPr lang="fa-IR" sz="2400" dirty="0" smtClean="0">
                <a:solidFill>
                  <a:srgbClr val="FF9900"/>
                </a:solidFill>
                <a:cs typeface="B Titr" pitchFamily="2" charset="-78"/>
              </a:rPr>
              <a:t>خدا</a:t>
            </a:r>
            <a:r>
              <a:rPr lang="fa-IR" sz="2400" dirty="0" smtClean="0">
                <a:cs typeface="B Titr" pitchFamily="2" charset="-78"/>
              </a:rPr>
              <a:t> و رضایت </a:t>
            </a:r>
            <a:r>
              <a:rPr lang="fa-IR" sz="2400" dirty="0" smtClean="0">
                <a:solidFill>
                  <a:srgbClr val="FF9900"/>
                </a:solidFill>
                <a:cs typeface="B Titr" pitchFamily="2" charset="-78"/>
              </a:rPr>
              <a:t>خدا</a:t>
            </a:r>
            <a:r>
              <a:rPr lang="fa-IR" sz="2400" dirty="0" smtClean="0">
                <a:cs typeface="B Titr" pitchFamily="2" charset="-78"/>
              </a:rPr>
              <a:t> کنیم</a:t>
            </a:r>
            <a:endParaRPr kumimoji="0" lang="en-US" sz="2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2400" y="5453050"/>
            <a:ext cx="3300410" cy="490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fa-IR" sz="2400" dirty="0" smtClean="0">
                <a:cs typeface="B Titr" pitchFamily="2" charset="-78"/>
              </a:rPr>
              <a:t>یا پر از دلخواه و پسند </a:t>
            </a:r>
            <a:r>
              <a:rPr lang="fa-IR" sz="2400" dirty="0" smtClean="0">
                <a:solidFill>
                  <a:srgbClr val="FF9900"/>
                </a:solidFill>
                <a:cs typeface="B Titr" pitchFamily="2" charset="-78"/>
              </a:rPr>
              <a:t>خود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3415605"/>
            <a:ext cx="842968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توبیخ الهی را ببینید:</a:t>
            </a:r>
          </a:p>
          <a:p>
            <a:r>
              <a:rPr lang="fa-IR" sz="2400" dirty="0" smtClean="0">
                <a:solidFill>
                  <a:schemeClr val="bg1"/>
                </a:solidFill>
                <a:cs typeface="B Lotus" pitchFamily="2" charset="-78"/>
              </a:rPr>
              <a:t> </a:t>
            </a:r>
          </a:p>
          <a:p>
            <a:r>
              <a:rPr lang="fa-IR" sz="3200" b="1" dirty="0" smtClean="0">
                <a:solidFill>
                  <a:srgbClr val="FFFF00"/>
                </a:solidFill>
                <a:cs typeface="B Homa" pitchFamily="2" charset="-78"/>
              </a:rPr>
              <a:t>الم یان للذین آمنوا ان تخشع قلوبهم لذکرالله</a:t>
            </a:r>
            <a:endParaRPr lang="fa-IR" sz="3200" b="1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5294293"/>
            <a:ext cx="842968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آیا وقت آن نرسیده که قلب هایتان برای خدا و حقایقی که فرستاده است خشوع پیدا  کند و آماده پذیرش گردد ؟!!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pic>
        <p:nvPicPr>
          <p:cNvPr id="13314" name="Picture 2" descr="C:\Documents and Settings\Mahdi\Desktop\فایل شخصی مهدی\عکس\jk8z6f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334000" y="3352800"/>
            <a:ext cx="3714776" cy="3000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315" name="Picture 3" descr="C:\Documents and Settings\Mahdi\Desktop\فایل شخصی مهدی\عکس\588543-2008-6-18-13-22-33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990600" y="3429000"/>
            <a:ext cx="3786214" cy="2928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153E-6 4.07407E-6 L 0.0008 0.0692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758E-6 7.58557E-7 L 0.00193 0.0816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6094  E" pathEditMode="relative" ptsTypes="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6094  E" pathEditMode="relative" ptsTypes="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 0.02986 L -0.0016 -0.3310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 0.04074 L -0.0016 -0.32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 0.03588 L 0.0032 -0.3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38E-6 2.33117E-6 L 4.8838E-6 -0.3859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516E-7 1.49861E-6 L 0.20276 -0.3748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18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2" grpId="0"/>
      <p:bldP spid="12" grpId="1"/>
      <p:bldP spid="12" grpId="2"/>
      <p:bldP spid="5" grpId="0"/>
      <p:bldP spid="13" grpId="0" animBg="1"/>
      <p:bldP spid="13" grpId="1" animBg="1"/>
      <p:bldP spid="7" grpId="0"/>
      <p:bldP spid="7" grpId="1"/>
      <p:bldP spid="8" grpId="0"/>
      <p:bldP spid="8" grpId="1"/>
      <p:bldP spid="9" grpId="0"/>
      <p:bldP spid="9" grpId="1"/>
      <p:bldP spid="11" grpId="0" animBg="1"/>
      <p:bldP spid="11" grpId="1" animBg="1"/>
      <p:bldP spid="15" grpId="0" animBg="1"/>
      <p:bldP spid="15" grpId="1" animBg="1"/>
      <p:bldP spid="15" grpId="3" animBg="1"/>
      <p:bldP spid="15" grpId="4" animBg="1"/>
      <p:bldP spid="16" grpId="0" animBg="1"/>
      <p:bldP spid="16" grpId="1" animBg="1"/>
      <p:bldP spid="16" grpId="3" animBg="1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7" y="0"/>
            <a:ext cx="9867625" cy="685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7391400" y="609600"/>
            <a:ext cx="2052670" cy="35719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fa-IR" sz="2800" dirty="0" smtClean="0">
                <a:solidFill>
                  <a:schemeClr val="bg1"/>
                </a:solidFill>
                <a:cs typeface="B Titr" pitchFamily="2" charset="-78"/>
              </a:rPr>
              <a:t>* خودمحوری</a:t>
            </a:r>
            <a:endParaRPr kumimoji="0" lang="en-US" sz="28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772400" y="1143000"/>
            <a:ext cx="2133600" cy="609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fa-IR" sz="3200" dirty="0" smtClean="0">
                <a:solidFill>
                  <a:schemeClr val="bg1"/>
                </a:solidFill>
                <a:cs typeface="B Titr" pitchFamily="2" charset="-78"/>
              </a:rPr>
              <a:t>* ظاهر گروی</a:t>
            </a:r>
            <a:endParaRPr lang="en-US" sz="32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0" name="Line Callout 2 19"/>
          <p:cNvSpPr>
            <a:spLocks/>
          </p:cNvSpPr>
          <p:nvPr/>
        </p:nvSpPr>
        <p:spPr>
          <a:xfrm flipH="1">
            <a:off x="228600" y="990600"/>
            <a:ext cx="6643734" cy="2438400"/>
          </a:xfrm>
          <a:prstGeom prst="borderCallout2">
            <a:avLst>
              <a:gd name="adj1" fmla="val 23366"/>
              <a:gd name="adj2" fmla="val 1212"/>
              <a:gd name="adj3" fmla="val 46313"/>
              <a:gd name="adj4" fmla="val -4879"/>
              <a:gd name="adj5" fmla="val 34121"/>
              <a:gd name="adj6" fmla="val -12557"/>
            </a:avLst>
          </a:prstGeom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2800" dirty="0" smtClean="0">
                <a:cs typeface="B Homa" pitchFamily="2" charset="-78"/>
              </a:rPr>
              <a:t>ظاهر گروی، سرچشمه ای دیگر برای بسیاری از حسرت ها</a:t>
            </a:r>
            <a:r>
              <a:rPr lang="en-US" sz="2800" dirty="0" smtClean="0">
                <a:cs typeface="B Homa" pitchFamily="2" charset="-78"/>
              </a:rPr>
              <a:t> </a:t>
            </a:r>
            <a:r>
              <a:rPr lang="fa-IR" sz="2800" dirty="0" smtClean="0">
                <a:cs typeface="B Homa" pitchFamily="2" charset="-78"/>
              </a:rPr>
              <a:t>ست.</a:t>
            </a:r>
          </a:p>
          <a:p>
            <a:pPr algn="just"/>
            <a:r>
              <a:rPr lang="fa-IR" sz="2800" dirty="0" smtClean="0">
                <a:cs typeface="B Homa" pitchFamily="2" charset="-78"/>
              </a:rPr>
              <a:t> عادت به پر کردن عقل از دیدنی های جالب ولی محدود، سبب می شود قدرت فهم و قدرت دیدن سرچشمه های اصلی امور از دست برود. </a:t>
            </a:r>
            <a:endParaRPr lang="en-US" sz="2800" dirty="0">
              <a:cs typeface="B Hom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9530" y="3857628"/>
            <a:ext cx="9286940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fa-IR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واقعاً چگونه می توان شخصیتی با حجاب،آرام، مستقل و برتر در زندگی بود؟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4338" name="Picture 2" descr="C:\Documents and Settings\Mahdi\Desktop\فایل شخصی مهدی\عکس\6frz676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 bwMode="auto">
          <a:xfrm>
            <a:off x="3429000" y="3581400"/>
            <a:ext cx="2504252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6" name="Pentagon 15"/>
          <p:cNvSpPr/>
          <p:nvPr/>
        </p:nvSpPr>
        <p:spPr>
          <a:xfrm flipH="1">
            <a:off x="4876800" y="5915020"/>
            <a:ext cx="2724168" cy="714380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موفقیت در تصمیم گیری های پایدار در زندگی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14" name="Pentagon 13"/>
          <p:cNvSpPr/>
          <p:nvPr/>
        </p:nvSpPr>
        <p:spPr>
          <a:xfrm flipH="1">
            <a:off x="7696200" y="5915020"/>
            <a:ext cx="2057400" cy="714380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cs typeface="B Titr" pitchFamily="2" charset="-78"/>
              </a:rPr>
              <a:t>کنترل آگاهانه احساس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86634" y="304800"/>
            <a:ext cx="1557366" cy="53463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rtl="0">
              <a:spcBef>
                <a:spcPct val="0"/>
              </a:spcBef>
              <a:defRPr/>
            </a:pPr>
            <a:r>
              <a:rPr lang="fa-IR" sz="32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نقطه پایانی</a:t>
            </a:r>
            <a:endParaRPr kumimoji="0" lang="fa-IR" sz="3200" b="1" i="1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B Lotus" pitchFamily="2" charset="-7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429000" y="304800"/>
            <a:ext cx="2714644" cy="48576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fa-IR" sz="2400" dirty="0" smtClean="0">
                <a:cs typeface="B Homa" pitchFamily="2" charset="-78"/>
              </a:rPr>
              <a:t>« حجاب عرفی» چیست؟</a:t>
            </a:r>
            <a:endParaRPr lang="fa-IR" sz="2400" dirty="0">
              <a:cs typeface="B Hom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1295400"/>
            <a:ext cx="9220200" cy="1828800"/>
          </a:xfrm>
          <a:prstGeom prst="roundRect">
            <a:avLst>
              <a:gd name="adj" fmla="val 10905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fa-IR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«حجاب» در فهم عرفی یعنی:</a:t>
            </a:r>
          </a:p>
          <a:p>
            <a:pPr algn="just"/>
            <a:r>
              <a:rPr lang="fa-IR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زن در معاشرت با مردان، اندام و زیبایی های جذب کننده خود را بپوشاند و جلوه گری و جلب توجه نکند و </a:t>
            </a:r>
          </a:p>
          <a:p>
            <a:pPr algn="just"/>
            <a:r>
              <a:rPr lang="fa-IR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رابطه او با دیگران رابطه انسانی باشد و نه رابطه جنسیتی. </a:t>
            </a:r>
            <a:endParaRPr lang="fa-IR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7696200" y="5915020"/>
            <a:ext cx="2133600" cy="714380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Titr" pitchFamily="2" charset="-78"/>
              </a:rPr>
              <a:t>حجاب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3657600"/>
            <a:ext cx="8991600" cy="1752600"/>
          </a:xfrm>
          <a:prstGeom prst="roundRect">
            <a:avLst/>
          </a:prstGeom>
          <a:solidFill>
            <a:srgbClr val="95B0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حجاب در حقیقت،</a:t>
            </a:r>
          </a:p>
          <a:p>
            <a:pPr algn="ctr"/>
            <a:r>
              <a:rPr lang="fa-IR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کنترل کننده و جهت دهنده به تمایلات و گرایشات درونی است؛ و به همین دلیل، زمینه تمرکز فکری و روحی را برای پرداختن به امور اساسی در زندگی ایجاد می کند. 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5800" y="1524000"/>
            <a:ext cx="8458200" cy="3581400"/>
          </a:xfrm>
          <a:prstGeom prst="roundRect">
            <a:avLst/>
          </a:prstGeom>
          <a:solidFill>
            <a:srgbClr val="C5C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روح بشر تحریک پذیر است</a:t>
            </a:r>
          </a:p>
          <a:p>
            <a:pPr algn="ctr"/>
            <a:r>
              <a:rPr lang="fa-IR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و نیاز به مهار کردن دارد،</a:t>
            </a:r>
          </a:p>
          <a:p>
            <a:pPr algn="ctr"/>
            <a:r>
              <a:rPr lang="fa-IR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و در صورت عدم توجه به آن،</a:t>
            </a:r>
          </a:p>
          <a:p>
            <a:pPr algn="ctr"/>
            <a:r>
              <a:rPr lang="fa-IR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تعادل را در درون و بیرون از خود از بین می برد؛</a:t>
            </a:r>
          </a:p>
          <a:p>
            <a:pPr algn="ctr"/>
            <a:r>
              <a:rPr lang="fa-IR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حجاب، ابزاری برای متعادل سازی روحی، بهداشت روانی جمعی و تعادل در نیروی کار در محیط کار است.</a:t>
            </a:r>
            <a:endParaRPr lang="en-US" sz="36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oma" pitchFamily="2" charset="-78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2362200" y="5915020"/>
            <a:ext cx="2286000" cy="714380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cs typeface="B Titr" pitchFamily="2" charset="-78"/>
              </a:rPr>
              <a:t>آرامش</a:t>
            </a:r>
            <a:endParaRPr lang="en-US" sz="3600" dirty="0"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4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7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0506E-6 -2.44218E-6 L -0.22688 0.003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5 2.7197E-6 L -0.23754 -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4 0.00138 L -0.23064 -0.006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4" grpId="0" animBg="1"/>
      <p:bldP spid="14" grpId="1" animBg="1"/>
      <p:bldP spid="9" grpId="0" animBg="1"/>
      <p:bldP spid="11" grpId="0" animBg="1"/>
      <p:bldP spid="11" grpId="1" animBg="1"/>
      <p:bldP spid="13" grpId="0" animBg="1"/>
      <p:bldP spid="10" grpId="0" animBg="1"/>
      <p:bldP spid="10" grpId="1" animBg="1"/>
      <p:bldP spid="18" grpId="0" animBg="1"/>
      <p:bldP spid="15" grpId="0" animBg="1"/>
      <p:bldP spid="1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914400"/>
            <a:ext cx="94502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solidFill>
                  <a:srgbClr val="C00000"/>
                </a:solidFill>
                <a:cs typeface="B Homa" pitchFamily="2" charset="-78"/>
              </a:rPr>
              <a:t>ویل دورانت، تاریخ نگار: زنان دریافته اند که دست و دلبازی مایه تحقیر آنهاست؛ ... زنان بی شرم جز در موارد زودگذر برای مردان جذاب نیستند.</a:t>
            </a:r>
            <a:endParaRPr lang="en-US" sz="2800" dirty="0" smtClean="0">
              <a:solidFill>
                <a:srgbClr val="C00000"/>
              </a:solidFill>
              <a:cs typeface="B Hom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709" y="2133600"/>
            <a:ext cx="945029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solidFill>
                  <a:srgbClr val="FF3399"/>
                </a:solidFill>
                <a:cs typeface="B Homa" pitchFamily="2" charset="-78"/>
              </a:rPr>
              <a:t>تولستوی، فیلسوف روسی: سبب ازدیاد طلاق در اروپا که افکار عمومی را مشوش کرده است، نبود حجاب است که مردان بواسطه معاشرت با زنان نسبت به همسر خود بی میل می شوند.</a:t>
            </a:r>
            <a:endParaRPr lang="en-US" sz="2800" dirty="0" smtClean="0">
              <a:solidFill>
                <a:srgbClr val="FF3399"/>
              </a:solidFill>
              <a:cs typeface="B Hom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429000"/>
            <a:ext cx="92964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solidFill>
                  <a:srgbClr val="00FF00"/>
                </a:solidFill>
                <a:cs typeface="B Homa" pitchFamily="2" charset="-78"/>
              </a:rPr>
              <a:t>چارلی چاپلین، کارگردان سینما، در نامه ای به دخترش: دخترم، هیچکس و هیچ چیز را در جهان نمی توان یافت که شایسته باشد که </a:t>
            </a:r>
          </a:p>
          <a:p>
            <a:pPr algn="ctr"/>
            <a:r>
              <a:rPr lang="fa-IR" sz="2800" dirty="0" smtClean="0">
                <a:solidFill>
                  <a:srgbClr val="00FF00"/>
                </a:solidFill>
                <a:cs typeface="B Homa" pitchFamily="2" charset="-78"/>
              </a:rPr>
              <a:t>دختری حتی ناخن پای خود را به خاطر آن عریان کند؛...</a:t>
            </a:r>
          </a:p>
          <a:p>
            <a:pPr algn="ctr"/>
            <a:r>
              <a:rPr lang="fa-IR" sz="2800" dirty="0" err="1" smtClean="0">
                <a:solidFill>
                  <a:srgbClr val="00FF00"/>
                </a:solidFill>
                <a:cs typeface="B Homa" pitchFamily="2" charset="-78"/>
              </a:rPr>
              <a:t>برهنگی</a:t>
            </a:r>
            <a:r>
              <a:rPr lang="fa-IR" sz="2800" dirty="0" smtClean="0">
                <a:solidFill>
                  <a:srgbClr val="00FF00"/>
                </a:solidFill>
                <a:cs typeface="B Homa" pitchFamily="2" charset="-78"/>
              </a:rPr>
              <a:t> بیماری عصر ماست.</a:t>
            </a:r>
            <a:endParaRPr lang="en-US" sz="2800" dirty="0" smtClean="0">
              <a:solidFill>
                <a:srgbClr val="00FF00"/>
              </a:solidFill>
              <a:cs typeface="B Hom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5320605"/>
            <a:ext cx="80010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solidFill>
                  <a:srgbClr val="FF3300"/>
                </a:solidFill>
                <a:cs typeface="B Homa" pitchFamily="2" charset="-78"/>
              </a:rPr>
              <a:t>ویلیام جیمز، روان شناس: مردان جوان متعادل به دنبال چشمان پر از حیاء در دختران می گردند چرا که حس می کنند این خودداری ظریفانه از یک لطافت عالی خبر می دهد.</a:t>
            </a:r>
            <a:endParaRPr lang="en-US" sz="2800" dirty="0" smtClean="0">
              <a:solidFill>
                <a:srgbClr val="FF3300"/>
              </a:solidFill>
              <a:cs typeface="B Homa" pitchFamily="2" charset="-78"/>
            </a:endParaRPr>
          </a:p>
        </p:txBody>
      </p:sp>
      <p:sp>
        <p:nvSpPr>
          <p:cNvPr id="19" name="Title 8"/>
          <p:cNvSpPr txBox="1">
            <a:spLocks/>
          </p:cNvSpPr>
          <p:nvPr/>
        </p:nvSpPr>
        <p:spPr>
          <a:xfrm>
            <a:off x="1676400" y="195274"/>
            <a:ext cx="6572296" cy="41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Homa" pitchFamily="2" charset="-78"/>
              </a:rPr>
              <a:t>تعابیر برخی از شخصیت های جهانی در مورد حجاب را ببینید:</a:t>
            </a:r>
            <a:endParaRPr lang="en-US" sz="2400" dirty="0" smtClean="0">
              <a:solidFill>
                <a:schemeClr val="bg1"/>
              </a:solidFill>
              <a:cs typeface="B Homa" pitchFamily="2" charset="-78"/>
            </a:endParaRPr>
          </a:p>
        </p:txBody>
      </p:sp>
      <p:pic>
        <p:nvPicPr>
          <p:cNvPr id="18" name="Picture 17" descr="ویلیام جیمز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0" y="4038600"/>
            <a:ext cx="1752600" cy="2819400"/>
          </a:xfrm>
          <a:prstGeom prst="rect">
            <a:avLst/>
          </a:prstGeom>
        </p:spPr>
      </p:pic>
      <p:pic>
        <p:nvPicPr>
          <p:cNvPr id="21" name="Picture 20" descr="tolstoy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01" y="4038600"/>
            <a:ext cx="1652599" cy="2819400"/>
          </a:xfrm>
          <a:prstGeom prst="rect">
            <a:avLst/>
          </a:prstGeom>
        </p:spPr>
      </p:pic>
      <p:pic>
        <p:nvPicPr>
          <p:cNvPr id="23" name="Picture 22" descr="willdora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38600"/>
            <a:ext cx="1728799" cy="2819400"/>
          </a:xfrm>
          <a:prstGeom prst="rect">
            <a:avLst/>
          </a:prstGeom>
        </p:spPr>
      </p:pic>
      <p:pic>
        <p:nvPicPr>
          <p:cNvPr id="24" name="Picture 23" descr="chaplin.jpg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0" y="3886200"/>
            <a:ext cx="1752600" cy="2971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381000" y="1905000"/>
            <a:ext cx="929164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3300"/>
                </a:solidFill>
                <a:cs typeface="B Homa" pitchFamily="2" charset="-78"/>
              </a:rPr>
              <a:t>در کتاب فیمینسم در آمریکا: جملات جالبی درمورد پوشش و عفاف آمده است:</a:t>
            </a:r>
            <a:endParaRPr lang="en-US" sz="2800" dirty="0">
              <a:solidFill>
                <a:srgbClr val="FF3300"/>
              </a:solidFill>
              <a:cs typeface="B Homa" pitchFamily="2" charset="-78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609600" y="4191000"/>
            <a:ext cx="894876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chemeClr val="tx2">
                    <a:lumMod val="50000"/>
                  </a:schemeClr>
                </a:solidFill>
                <a:cs typeface="B Homa" pitchFamily="2" charset="-78"/>
              </a:rPr>
              <a:t>* جالب است که برخی از ما از سیگار کشیدن خجالت می کشیم ولی از لباس های نازک دختران خجالت نمی کشیم.</a:t>
            </a:r>
            <a:endParaRPr lang="en-US" sz="2800" dirty="0">
              <a:solidFill>
                <a:schemeClr val="tx2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533400" y="5486400"/>
            <a:ext cx="902496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chemeClr val="tx2">
                    <a:lumMod val="50000"/>
                  </a:schemeClr>
                </a:solidFill>
                <a:cs typeface="B Homa" pitchFamily="2" charset="-78"/>
              </a:rPr>
              <a:t>* بازگشت به پاکدامنی و پوشش در غرب آغاز شده است و سال به سال تقاضا برای پوشش و عفاف بیشتر می شود. </a:t>
            </a:r>
            <a:endParaRPr lang="en-US" sz="2800" dirty="0">
              <a:solidFill>
                <a:schemeClr val="tx2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381000" y="2971800"/>
            <a:ext cx="917736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chemeClr val="tx2">
                    <a:lumMod val="50000"/>
                  </a:schemeClr>
                </a:solidFill>
                <a:cs typeface="B Homa" pitchFamily="2" charset="-78"/>
              </a:rPr>
              <a:t>* ما انسان ها به گونه ای طراحی شده ایم که هر گاه مانند حیوانات بدون هرگونه اصول و خویشتن داری رفتار کنیم همانند آنها لذت نمی بریم.</a:t>
            </a:r>
            <a:endParaRPr lang="en-US" sz="2800" dirty="0">
              <a:solidFill>
                <a:schemeClr val="tx2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228600" y="722293"/>
            <a:ext cx="94502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solidFill>
                  <a:srgbClr val="FFC000"/>
                </a:solidFill>
                <a:cs typeface="B Homa" pitchFamily="2" charset="-78"/>
              </a:rPr>
              <a:t>ویکتور </a:t>
            </a:r>
            <a:r>
              <a:rPr lang="fa-IR" sz="2800" dirty="0" err="1" smtClean="0">
                <a:solidFill>
                  <a:srgbClr val="FFC000"/>
                </a:solidFill>
                <a:cs typeface="B Homa" pitchFamily="2" charset="-78"/>
              </a:rPr>
              <a:t>هوگو</a:t>
            </a:r>
            <a:r>
              <a:rPr lang="fa-IR" sz="2800" dirty="0" smtClean="0">
                <a:solidFill>
                  <a:srgbClr val="FFC000"/>
                </a:solidFill>
                <a:cs typeface="B Homa" pitchFamily="2" charset="-78"/>
              </a:rPr>
              <a:t>،</a:t>
            </a:r>
            <a:r>
              <a:rPr lang="fa-IR" sz="2800" dirty="0" smtClean="0">
                <a:cs typeface="B Homa" pitchFamily="2" charset="-78"/>
              </a:rPr>
              <a:t> </a:t>
            </a:r>
            <a:r>
              <a:rPr lang="fa-IR" sz="2800" dirty="0" smtClean="0">
                <a:solidFill>
                  <a:srgbClr val="FFC000"/>
                </a:solidFill>
                <a:cs typeface="B Homa" pitchFamily="2" charset="-78"/>
              </a:rPr>
              <a:t>نویسنده: </a:t>
            </a:r>
            <a:r>
              <a:rPr lang="fa-IR" sz="2800" dirty="0" smtClean="0">
                <a:cs typeface="B Homa" pitchFamily="2" charset="-78"/>
              </a:rPr>
              <a:t>بردگی در اروپا از بین رفته است اما بردگی همچنان به صورت فحشاء ادامه دارد و بر زنان تحمیل می شود. </a:t>
            </a:r>
            <a:endParaRPr lang="en-US" sz="2800" dirty="0" smtClean="0">
              <a:cs typeface="B Homa" pitchFamily="2" charset="-78"/>
            </a:endParaRPr>
          </a:p>
        </p:txBody>
      </p:sp>
      <p:pic>
        <p:nvPicPr>
          <p:cNvPr id="10" name="Picture 21" descr="Victor_Hu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531" y="4071943"/>
            <a:ext cx="1500199" cy="1749521"/>
          </a:xfrm>
          <a:prstGeom prst="rect">
            <a:avLst/>
          </a:prstGeom>
        </p:spPr>
      </p:pic>
      <p:sp>
        <p:nvSpPr>
          <p:cNvPr id="11" name="Title 8"/>
          <p:cNvSpPr txBox="1">
            <a:spLocks/>
          </p:cNvSpPr>
          <p:nvPr/>
        </p:nvSpPr>
        <p:spPr>
          <a:xfrm>
            <a:off x="1676400" y="76200"/>
            <a:ext cx="6572296" cy="41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Homa" pitchFamily="2" charset="-78"/>
              </a:rPr>
              <a:t>تعابیر برخی از شخصیت های جهانی در مورد حجاب را ببینید:</a:t>
            </a:r>
            <a:endParaRPr lang="en-US" sz="2400" dirty="0" smtClean="0">
              <a:solidFill>
                <a:schemeClr val="tx1"/>
              </a:solidFill>
              <a:cs typeface="B Hom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twa81u5h1kgjkk6m17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dder708181003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0"/>
            <a:ext cx="9906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rgbClr val="FFC000"/>
                </a:solidFill>
                <a:cs typeface="B Homa" pitchFamily="2" charset="-78"/>
              </a:rPr>
              <a:t>  1.</a:t>
            </a:r>
            <a:r>
              <a:rPr lang="en-US" sz="3200" dirty="0" smtClean="0">
                <a:solidFill>
                  <a:srgbClr val="FFC000"/>
                </a:solidFill>
                <a:cs typeface="B Homa" pitchFamily="2" charset="-78"/>
              </a:rPr>
              <a:t> </a:t>
            </a:r>
            <a:r>
              <a:rPr lang="fa-IR" sz="3200" dirty="0" smtClean="0">
                <a:solidFill>
                  <a:srgbClr val="FFC000"/>
                </a:solidFill>
                <a:cs typeface="B Homa" pitchFamily="2" charset="-78"/>
              </a:rPr>
              <a:t>توصیه زردشت به پسران و دخترانی که می خواستند ازدواج کنند</a:t>
            </a:r>
            <a:r>
              <a:rPr lang="en-US" sz="3200" dirty="0" smtClean="0">
                <a:solidFill>
                  <a:srgbClr val="FFC000"/>
                </a:solidFill>
                <a:cs typeface="B Homa" pitchFamily="2" charset="-78"/>
              </a:rPr>
              <a:t>:</a:t>
            </a:r>
            <a:r>
              <a:rPr lang="fa-IR" sz="2400" dirty="0" smtClean="0">
                <a:cs typeface="B Homa" pitchFamily="2" charset="-78"/>
              </a:rPr>
              <a:t> </a:t>
            </a:r>
            <a:endParaRPr lang="en-US" sz="2400" dirty="0" smtClean="0">
              <a:cs typeface="B Homa" pitchFamily="2" charset="-78"/>
            </a:endParaRPr>
          </a:p>
          <a:p>
            <a:r>
              <a:rPr lang="fa-IR" sz="2400" dirty="0" smtClean="0">
                <a:cs typeface="B Homa" pitchFamily="2" charset="-78"/>
              </a:rPr>
              <a:t>« ای دخترانی که می خواهید شوهر کنید و ای دامادها، با استفاده از غيرت در زندگی پاک منشی بجویید.» </a:t>
            </a:r>
            <a:endParaRPr lang="en-US" sz="2400" dirty="0" smtClean="0">
              <a:cs typeface="B Homa" pitchFamily="2" charset="-78"/>
            </a:endParaRPr>
          </a:p>
          <a:p>
            <a:r>
              <a:rPr lang="en-US" sz="2800" dirty="0" smtClean="0">
                <a:solidFill>
                  <a:srgbClr val="FFC000"/>
                </a:solidFill>
                <a:cs typeface="B Homa" pitchFamily="2" charset="-78"/>
              </a:rPr>
              <a:t>  </a:t>
            </a:r>
            <a:r>
              <a:rPr lang="fa-IR" sz="2800" dirty="0" smtClean="0">
                <a:solidFill>
                  <a:srgbClr val="FFC000"/>
                </a:solidFill>
                <a:cs typeface="B Homa" pitchFamily="2" charset="-78"/>
              </a:rPr>
              <a:t>2. در کتاب اوستا که کتاب مقدس زرتشتیان است این گونه آمده است: </a:t>
            </a:r>
            <a:endParaRPr lang="en-US" sz="2800" dirty="0" smtClean="0">
              <a:solidFill>
                <a:srgbClr val="FFC000"/>
              </a:solidFill>
              <a:cs typeface="B Homa" pitchFamily="2" charset="-78"/>
            </a:endParaRPr>
          </a:p>
          <a:p>
            <a:r>
              <a:rPr lang="fa-IR" sz="2400" dirty="0" smtClean="0">
                <a:cs typeface="B Homa" pitchFamily="2" charset="-78"/>
              </a:rPr>
              <a:t>« همگی سر را می پوشانیم و همگی به درگاه تو نماز می کنیم.»</a:t>
            </a:r>
            <a:endParaRPr lang="en-US" sz="2400" dirty="0" smtClean="0">
              <a:cs typeface="B Homa" pitchFamily="2" charset="-78"/>
            </a:endParaRPr>
          </a:p>
          <a:p>
            <a:r>
              <a:rPr lang="fa-IR" sz="3200" dirty="0" smtClean="0">
                <a:solidFill>
                  <a:srgbClr val="FFC000"/>
                </a:solidFill>
                <a:cs typeface="B Homa" pitchFamily="2" charset="-78"/>
              </a:rPr>
              <a:t>  در دین یهود</a:t>
            </a:r>
            <a:r>
              <a:rPr lang="en-US" sz="3200" dirty="0" smtClean="0">
                <a:solidFill>
                  <a:srgbClr val="FFC000"/>
                </a:solidFill>
                <a:cs typeface="B Homa" pitchFamily="2" charset="-78"/>
              </a:rPr>
              <a:t>:</a:t>
            </a:r>
            <a:r>
              <a:rPr lang="en-US" sz="2400" dirty="0" smtClean="0">
                <a:cs typeface="B Homa" pitchFamily="2" charset="-78"/>
              </a:rPr>
              <a:t> </a:t>
            </a:r>
          </a:p>
          <a:p>
            <a:r>
              <a:rPr lang="en-US" sz="2400" dirty="0" smtClean="0">
                <a:cs typeface="B Homa" pitchFamily="2" charset="-78"/>
              </a:rPr>
              <a:t>1</a:t>
            </a:r>
            <a:r>
              <a:rPr lang="fa-IR" sz="2400" dirty="0" smtClean="0">
                <a:cs typeface="B Homa" pitchFamily="2" charset="-78"/>
              </a:rPr>
              <a:t> </a:t>
            </a:r>
            <a:r>
              <a:rPr lang="en-US" sz="2400" dirty="0" smtClean="0">
                <a:cs typeface="B Homa" pitchFamily="2" charset="-78"/>
              </a:rPr>
              <a:t>.</a:t>
            </a:r>
            <a:r>
              <a:rPr lang="fa-IR" sz="2400" dirty="0" smtClean="0">
                <a:cs typeface="B Homa" pitchFamily="2" charset="-78"/>
              </a:rPr>
              <a:t>اگر زنی بدون پوشاندن سر در انظار ظاهر شود، شوهرش حق دارد او را بدون پرداخت مهریه طلاق دهد.</a:t>
            </a:r>
            <a:endParaRPr lang="en-US" sz="2400" dirty="0" smtClean="0">
              <a:cs typeface="B Homa" pitchFamily="2" charset="-78"/>
            </a:endParaRPr>
          </a:p>
          <a:p>
            <a:r>
              <a:rPr lang="en-US" sz="2400" dirty="0" smtClean="0">
                <a:cs typeface="B Homa" pitchFamily="2" charset="-78"/>
              </a:rPr>
              <a:t> .2</a:t>
            </a:r>
            <a:r>
              <a:rPr lang="fa-IR" sz="2400" dirty="0" smtClean="0">
                <a:cs typeface="B Homa" pitchFamily="2" charset="-78"/>
              </a:rPr>
              <a:t>در تورات، کتاب مقدس یهودیان این گونه آمده است: </a:t>
            </a:r>
            <a:endParaRPr lang="en-US" sz="2400" dirty="0" smtClean="0">
              <a:cs typeface="B Homa" pitchFamily="2" charset="-78"/>
            </a:endParaRPr>
          </a:p>
          <a:p>
            <a:r>
              <a:rPr lang="fa-IR" sz="2400" dirty="0" smtClean="0">
                <a:cs typeface="B Homa" pitchFamily="2" charset="-78"/>
              </a:rPr>
              <a:t>خداوند، دختران صهیون را به جهت اینکه با گردن افراشته و غمزه های چشم راه می روند و با ناز می خرامند و زینت های خود را آشکار می کنند، مجازات خواهد کرد و سر آنها را بی مو و بوی بدن آنها را متعفن و به عوض زیبایی، سوختگی بر صورت آنها خواهد انداخت.</a:t>
            </a:r>
            <a:endParaRPr lang="en-US" sz="2400" dirty="0" smtClean="0">
              <a:cs typeface="B Homa" pitchFamily="2" charset="-78"/>
            </a:endParaRPr>
          </a:p>
          <a:p>
            <a:r>
              <a:rPr lang="fa-IR" sz="3200" dirty="0" smtClean="0">
                <a:solidFill>
                  <a:srgbClr val="FFC000"/>
                </a:solidFill>
                <a:cs typeface="B Homa" pitchFamily="2" charset="-78"/>
              </a:rPr>
              <a:t> درمسیحیت نیز قوانین صریح در مورد حجاب آمده است؛</a:t>
            </a:r>
            <a:endParaRPr lang="en-US" sz="3200" dirty="0" smtClean="0">
              <a:solidFill>
                <a:srgbClr val="FFC000"/>
              </a:solidFill>
              <a:cs typeface="B Homa" pitchFamily="2" charset="-78"/>
            </a:endParaRPr>
          </a:p>
          <a:p>
            <a:r>
              <a:rPr lang="fa-IR" sz="2400" dirty="0" smtClean="0">
                <a:cs typeface="B Homa" pitchFamily="2" charset="-78"/>
              </a:rPr>
              <a:t>درکتاب انجیل، کتاب مقدس مسیحیان آمده است: </a:t>
            </a:r>
            <a:endParaRPr lang="en-US" sz="2400" dirty="0" smtClean="0">
              <a:cs typeface="B Homa" pitchFamily="2" charset="-78"/>
            </a:endParaRPr>
          </a:p>
          <a:p>
            <a:r>
              <a:rPr lang="fa-IR" sz="2400" dirty="0" smtClean="0">
                <a:cs typeface="B Homa" pitchFamily="2" charset="-78"/>
              </a:rPr>
              <a:t>« برای زنان شرم آور است که با سر برهنه در اماکن عمومی ظاهر شوند، پوشش</a:t>
            </a:r>
          </a:p>
          <a:p>
            <a:r>
              <a:rPr lang="fa-IR" sz="2400" dirty="0" smtClean="0">
                <a:cs typeface="B Homa" pitchFamily="2" charset="-78"/>
              </a:rPr>
              <a:t> گیسوی زنان این معنی را به همراه دارد که او زیبایی اش را تنها برای چشمان</a:t>
            </a:r>
          </a:p>
          <a:p>
            <a:r>
              <a:rPr lang="fa-IR" sz="2400" dirty="0" smtClean="0">
                <a:cs typeface="B Homa" pitchFamily="2" charset="-78"/>
              </a:rPr>
              <a:t> همسرش نگاه داشته است.</a:t>
            </a:r>
            <a:r>
              <a:rPr lang="en-US" sz="2400" dirty="0" smtClean="0">
                <a:cs typeface="B Homa" pitchFamily="2" charset="-78"/>
              </a:rPr>
              <a:t> </a:t>
            </a:r>
            <a:endParaRPr lang="en-US" sz="2400" dirty="0">
              <a:cs typeface="B Homa" pitchFamily="2" charset="-78"/>
            </a:endParaRPr>
          </a:p>
        </p:txBody>
      </p:sp>
      <p:pic>
        <p:nvPicPr>
          <p:cNvPr id="8" name="Picture 7" descr="f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4357670"/>
            <a:ext cx="1428761" cy="2500330"/>
          </a:xfrm>
          <a:prstGeom prst="rect">
            <a:avLst/>
          </a:prstGeom>
        </p:spPr>
      </p:pic>
      <p:pic>
        <p:nvPicPr>
          <p:cNvPr id="9" name="Picture 8" descr="27-7-1388%5CIMAGE6339157240965187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57670"/>
            <a:ext cx="1428761" cy="2500330"/>
          </a:xfrm>
          <a:prstGeom prst="rect">
            <a:avLst/>
          </a:prstGeom>
        </p:spPr>
      </p:pic>
      <p:pic>
        <p:nvPicPr>
          <p:cNvPr id="10" name="Picture 9" descr="357jeld_resize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357670"/>
            <a:ext cx="1500197" cy="2500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2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2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2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odder708181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906000" cy="6858000"/>
          </a:xfrm>
          <a:prstGeom prst="rect">
            <a:avLst/>
          </a:prstGeom>
        </p:spPr>
      </p:pic>
      <p:pic>
        <p:nvPicPr>
          <p:cNvPr id="10" name="Picture 9" descr="Qur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19472">
            <a:off x="1005073" y="572379"/>
            <a:ext cx="2087301" cy="153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724400" y="457200"/>
            <a:ext cx="3732208" cy="41432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sz="2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cs typeface="B Lotus" pitchFamily="2" charset="-78"/>
              </a:rPr>
              <a:t>دیدگاه اسلام در مورد حجاب:</a:t>
            </a:r>
            <a:endParaRPr lang="fa-IR" sz="2800" dirty="0">
              <a:ln w="50800"/>
              <a:solidFill>
                <a:schemeClr val="bg1">
                  <a:shade val="50000"/>
                </a:schemeClr>
              </a:solidFill>
              <a:effectLst/>
              <a:cs typeface="B Lotus" pitchFamily="2" charset="-78"/>
            </a:endParaRPr>
          </a:p>
        </p:txBody>
      </p:sp>
      <p:sp>
        <p:nvSpPr>
          <p:cNvPr id="19" name="Title 11"/>
          <p:cNvSpPr txBox="1">
            <a:spLocks/>
          </p:cNvSpPr>
          <p:nvPr/>
        </p:nvSpPr>
        <p:spPr>
          <a:xfrm>
            <a:off x="762000" y="1371600"/>
            <a:ext cx="8875744" cy="7143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just">
              <a:spcBef>
                <a:spcPct val="0"/>
              </a:spcBef>
            </a:pPr>
            <a:r>
              <a:rPr lang="fa-IR" sz="2400" b="1" dirty="0" smtClean="0">
                <a:ln/>
                <a:solidFill>
                  <a:schemeClr val="accent3"/>
                </a:solidFill>
                <a:cs typeface="B Lotus" pitchFamily="2" charset="-78"/>
              </a:rPr>
              <a:t>قل للمؤمنات یغضضن من ابصارهن و یحفظن فروجهن و لا یبدین</a:t>
            </a:r>
          </a:p>
          <a:p>
            <a:pPr lvl="0" algn="just">
              <a:spcBef>
                <a:spcPct val="0"/>
              </a:spcBef>
            </a:pPr>
            <a:r>
              <a:rPr lang="fa-IR" sz="2400" b="1" dirty="0" smtClean="0">
                <a:ln/>
                <a:solidFill>
                  <a:schemeClr val="accent3"/>
                </a:solidFill>
                <a:cs typeface="B Lotus" pitchFamily="2" charset="-78"/>
              </a:rPr>
              <a:t> زینتهن الا ما ظهر منها و لیضربن بخمرهن علی جیوبهن</a:t>
            </a:r>
            <a:endParaRPr kumimoji="0" lang="fa-IR" sz="24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B Lotus" pitchFamily="2" charset="-78"/>
            </a:endParaRPr>
          </a:p>
        </p:txBody>
      </p:sp>
      <p:sp>
        <p:nvSpPr>
          <p:cNvPr id="20" name="Title 11"/>
          <p:cNvSpPr txBox="1">
            <a:spLocks/>
          </p:cNvSpPr>
          <p:nvPr/>
        </p:nvSpPr>
        <p:spPr>
          <a:xfrm>
            <a:off x="685800" y="2743200"/>
            <a:ext cx="8875744" cy="7143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just">
              <a:spcBef>
                <a:spcPct val="0"/>
              </a:spcBef>
            </a:pPr>
            <a:r>
              <a:rPr lang="fa-IR" sz="2400" dirty="0" smtClean="0">
                <a:solidFill>
                  <a:schemeClr val="bg1"/>
                </a:solidFill>
                <a:cs typeface="B Homa" pitchFamily="2" charset="-78"/>
              </a:rPr>
              <a:t>« پیامبر! به زنان مؤمن این مطلب راابلاغ کن که : به نامحرم نگاه نکنند و عورت خود را از نگاه دیگران محافظت کنند و زیبایی هایشان را آشکار نکنند و البته باید روسری های خود را بلند بگیرند تا سینه هایشان را بپوشاند» </a:t>
            </a:r>
            <a:r>
              <a:rPr lang="en-US" sz="2400" dirty="0" smtClean="0">
                <a:solidFill>
                  <a:schemeClr val="bg1"/>
                </a:solidFill>
                <a:cs typeface="B Homa" pitchFamily="2" charset="-78"/>
              </a:rPr>
              <a:t> </a:t>
            </a:r>
            <a:r>
              <a:rPr lang="ar-SA" b="1" dirty="0" smtClean="0">
                <a:cs typeface="B Homa" pitchFamily="2" charset="-78"/>
              </a:rPr>
              <a:t>سوره النور، آیه 31</a:t>
            </a:r>
            <a:r>
              <a:rPr lang="fa-IR" sz="2400" dirty="0" smtClean="0">
                <a:solidFill>
                  <a:schemeClr val="bg1"/>
                </a:solidFill>
                <a:cs typeface="B Homa" pitchFamily="2" charset="-78"/>
              </a:rPr>
              <a:t> »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B Homa" pitchFamily="2" charset="-78"/>
            </a:endParaRPr>
          </a:p>
        </p:txBody>
      </p:sp>
      <p:sp>
        <p:nvSpPr>
          <p:cNvPr id="21" name="Title 11"/>
          <p:cNvSpPr txBox="1">
            <a:spLocks/>
          </p:cNvSpPr>
          <p:nvPr/>
        </p:nvSpPr>
        <p:spPr>
          <a:xfrm>
            <a:off x="762000" y="3810000"/>
            <a:ext cx="8875744" cy="7143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just">
              <a:spcBef>
                <a:spcPct val="0"/>
              </a:spcBef>
            </a:pPr>
            <a:r>
              <a:rPr lang="fa-IR" sz="2600" b="1" dirty="0" smtClean="0">
                <a:ln/>
                <a:solidFill>
                  <a:schemeClr val="accent3"/>
                </a:solidFill>
                <a:cs typeface="B Lotus" pitchFamily="2" charset="-78"/>
              </a:rPr>
              <a:t>اذا سالتموهن متاعا فسئلوهم من وراء حجاب ذلکم اطهر لقوبکم و قلوبهن</a:t>
            </a:r>
            <a:endParaRPr kumimoji="0" lang="fa-IR" sz="2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B Lotus" pitchFamily="2" charset="-78"/>
            </a:endParaRPr>
          </a:p>
        </p:txBody>
      </p:sp>
      <p:sp>
        <p:nvSpPr>
          <p:cNvPr id="22" name="Title 11"/>
          <p:cNvSpPr txBox="1">
            <a:spLocks/>
          </p:cNvSpPr>
          <p:nvPr/>
        </p:nvSpPr>
        <p:spPr>
          <a:xfrm>
            <a:off x="762000" y="4800600"/>
            <a:ext cx="8875744" cy="7143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fa-IR" sz="2400" dirty="0" smtClean="0">
                <a:solidFill>
                  <a:schemeClr val="bg1"/>
                </a:solidFill>
                <a:cs typeface="B Homa" pitchFamily="2" charset="-78"/>
              </a:rPr>
              <a:t>« ای مومنین! وقتی کاری با زنان نامحرم دارید از پس پرده با آنها گفتگو کنید این برای پاک ماندن قلب های شما و آنان بهتر ست.»</a:t>
            </a:r>
            <a:r>
              <a:rPr lang="ar-SA" sz="2400" b="1" dirty="0" smtClean="0">
                <a:cs typeface="B Homa" pitchFamily="2" charset="-78"/>
              </a:rPr>
              <a:t> </a:t>
            </a:r>
            <a:r>
              <a:rPr lang="ar-SA" b="1" dirty="0" smtClean="0">
                <a:cs typeface="B Homa" pitchFamily="2" charset="-78"/>
              </a:rPr>
              <a:t>سوره احزاب، آیه </a:t>
            </a:r>
            <a:r>
              <a:rPr lang="fa-IR" b="1" dirty="0" smtClean="0">
                <a:cs typeface="B Homa" pitchFamily="2" charset="-78"/>
              </a:rPr>
              <a:t>53</a:t>
            </a:r>
            <a:endParaRPr lang="en-US" sz="2400" dirty="0">
              <a:solidFill>
                <a:schemeClr val="bg1"/>
              </a:solidFill>
              <a:cs typeface="B Hom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3886200"/>
            <a:ext cx="81439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solidFill>
                  <a:srgbClr val="FFFF00"/>
                </a:solidFill>
                <a:cs typeface="B Lotus" pitchFamily="2" charset="-78"/>
              </a:rPr>
              <a:t>قال امیرالمؤمنین علی علیه السلام:</a:t>
            </a:r>
          </a:p>
          <a:p>
            <a:r>
              <a:rPr lang="fa-IR" sz="2000" dirty="0" smtClean="0">
                <a:solidFill>
                  <a:srgbClr val="FFFF00"/>
                </a:solidFill>
                <a:cs typeface="B Lotus" pitchFamily="2" charset="-78"/>
              </a:rPr>
              <a:t> </a:t>
            </a:r>
            <a:r>
              <a:rPr lang="fa-IR" sz="2700" dirty="0" smtClean="0">
                <a:solidFill>
                  <a:srgbClr val="FFFF00"/>
                </a:solidFill>
                <a:cs typeface="B Lotus" pitchFamily="2" charset="-78"/>
              </a:rPr>
              <a:t>علیکم بالصفیق من الثیاب فان من رق ثوبه رق دینه</a:t>
            </a:r>
          </a:p>
          <a:p>
            <a:endParaRPr lang="en-US" sz="2700" dirty="0" smtClean="0">
              <a:solidFill>
                <a:srgbClr val="FFFF00"/>
              </a:solidFill>
              <a:cs typeface="B Lotus" pitchFamily="2" charset="-78"/>
            </a:endParaRPr>
          </a:p>
          <a:p>
            <a:r>
              <a:rPr lang="fa-IR" sz="2800" dirty="0" smtClean="0">
                <a:solidFill>
                  <a:schemeClr val="bg1"/>
                </a:solidFill>
                <a:cs typeface="B Homa" pitchFamily="2" charset="-78"/>
              </a:rPr>
              <a:t>« لباس هایی که خوب بدن را می پوشانند بپوشید چرا که هر کسی لباسش نازک و بدن نما شود، اعتقاداتش نیز ضعیف خواهد شد»</a:t>
            </a:r>
            <a:r>
              <a:rPr lang="ar-SA" sz="2800" b="1" dirty="0" smtClean="0">
                <a:solidFill>
                  <a:schemeClr val="bg1"/>
                </a:solidFill>
                <a:cs typeface="B Homa" pitchFamily="2" charset="-78"/>
              </a:rPr>
              <a:t> </a:t>
            </a:r>
            <a:r>
              <a:rPr lang="ar-SA" b="1" dirty="0" smtClean="0">
                <a:solidFill>
                  <a:schemeClr val="bg1"/>
                </a:solidFill>
                <a:cs typeface="B Homa" pitchFamily="2" charset="-78"/>
              </a:rPr>
              <a:t>وسائل الشیعه، ج4، ص 389</a:t>
            </a:r>
            <a:endParaRPr lang="en-US" sz="2800" dirty="0">
              <a:solidFill>
                <a:schemeClr val="bg1"/>
              </a:solidFill>
              <a:cs typeface="B Homa" pitchFamily="2" charset="-78"/>
            </a:endParaRPr>
          </a:p>
        </p:txBody>
      </p:sp>
      <p:pic>
        <p:nvPicPr>
          <p:cNvPr id="13" name="Picture 12" descr="13830624_jomhori_islami_04_dakheli_9_3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2406" y="4143380"/>
            <a:ext cx="1143008" cy="1731831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1" grpId="1"/>
      <p:bldP spid="22" grpId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0"/>
            <a:ext cx="3023512" cy="78581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rtl="1"/>
            <a:r>
              <a:rPr lang="fa-IR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Homa" pitchFamily="2" charset="-78"/>
              </a:rPr>
              <a:t>حجاب چیست؟ </a:t>
            </a:r>
            <a:r>
              <a:rPr lang="en-US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Homa" pitchFamily="2" charset="-78"/>
              </a:rPr>
              <a:t> </a:t>
            </a:r>
            <a:endParaRPr lang="fa-IR" sz="4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Hom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9439308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a-IR" sz="3600" dirty="0" smtClean="0">
                <a:solidFill>
                  <a:srgbClr val="C00000"/>
                </a:solidFill>
                <a:cs typeface="B Homa" pitchFamily="2" charset="-78"/>
              </a:rPr>
              <a:t>حجاب</a:t>
            </a:r>
            <a:r>
              <a:rPr lang="fa-IR" sz="2800" dirty="0" smtClean="0">
                <a:solidFill>
                  <a:srgbClr val="FF0000"/>
                </a:solidFill>
                <a:cs typeface="B Homa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cs typeface="B Homa" pitchFamily="2" charset="-78"/>
              </a:rPr>
              <a:t>، ارزشی است مبتنی بر یک سیستم فکری و رفتاری که آثار و اهداف تعیین شده ای را دنبال می کند</a:t>
            </a:r>
            <a:r>
              <a:rPr lang="en-US" sz="2800" dirty="0" smtClean="0">
                <a:solidFill>
                  <a:schemeClr val="bg1"/>
                </a:solidFill>
                <a:cs typeface="B Homa" pitchFamily="2" charset="-78"/>
              </a:rPr>
              <a:t>.</a:t>
            </a:r>
            <a:r>
              <a:rPr lang="fa-IR" sz="2800" dirty="0" smtClean="0">
                <a:solidFill>
                  <a:schemeClr val="bg1"/>
                </a:solidFill>
                <a:cs typeface="B Homa" pitchFamily="2" charset="-78"/>
              </a:rPr>
              <a:t> </a:t>
            </a:r>
            <a:endParaRPr lang="en-US" sz="2800" dirty="0" smtClean="0">
              <a:solidFill>
                <a:schemeClr val="bg1"/>
              </a:solidFill>
              <a:cs typeface="B Hom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2286000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B Homa" pitchFamily="2" charset="-78"/>
              </a:rPr>
              <a:t>روند منطقی  حرکت </a:t>
            </a:r>
            <a:endParaRPr lang="fa-IR" sz="2400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B Hom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2895600"/>
            <a:ext cx="4343400" cy="40011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2000" dirty="0" smtClean="0">
                <a:cs typeface="B Homa" pitchFamily="2" charset="-78"/>
              </a:rPr>
              <a:t>هدف : یافتن رابطه </a:t>
            </a:r>
            <a:r>
              <a:rPr lang="fa-IR" sz="2000" dirty="0" err="1" smtClean="0">
                <a:cs typeface="B Homa" pitchFamily="2" charset="-78"/>
              </a:rPr>
              <a:t>مستقیمِ</a:t>
            </a:r>
            <a:r>
              <a:rPr lang="fa-IR" sz="2000" dirty="0" smtClean="0">
                <a:cs typeface="B Homa" pitchFamily="2" charset="-78"/>
              </a:rPr>
              <a:t> حجاب و آرامش</a:t>
            </a:r>
            <a:endParaRPr lang="fa-IR" sz="2000" b="1" dirty="0">
              <a:ln w="50800"/>
              <a:solidFill>
                <a:schemeClr val="bg1">
                  <a:shade val="50000"/>
                </a:schemeClr>
              </a:solidFill>
              <a:cs typeface="B Hom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3581400"/>
            <a:ext cx="4343400" cy="40011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2000" dirty="0" smtClean="0">
                <a:cs typeface="B Homa" pitchFamily="2" charset="-78"/>
              </a:rPr>
              <a:t>نقطه شروع : زیبایی عشق</a:t>
            </a:r>
            <a:endParaRPr lang="fa-IR" sz="2000" b="1" dirty="0">
              <a:ln w="50800"/>
              <a:solidFill>
                <a:schemeClr val="bg1">
                  <a:shade val="50000"/>
                </a:schemeClr>
              </a:solidFill>
              <a:cs typeface="B Hom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6984" y="4267200"/>
            <a:ext cx="4357718" cy="3693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dirty="0" smtClean="0">
                <a:cs typeface="B Homa" pitchFamily="2" charset="-78"/>
              </a:rPr>
              <a:t>نقطه مرکزی: برتری نقشها بر </a:t>
            </a:r>
            <a:r>
              <a:rPr lang="fa-IR" dirty="0" err="1" smtClean="0">
                <a:cs typeface="B Homa" pitchFamily="2" charset="-78"/>
              </a:rPr>
              <a:t>حقها</a:t>
            </a:r>
            <a:endParaRPr lang="fa-IR" b="1" dirty="0">
              <a:ln w="50800"/>
              <a:solidFill>
                <a:schemeClr val="bg1">
                  <a:shade val="50000"/>
                </a:schemeClr>
              </a:solidFill>
              <a:cs typeface="B Hom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6984" y="4933890"/>
            <a:ext cx="4357718" cy="40011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2000" dirty="0" smtClean="0">
                <a:cs typeface="B Homa" pitchFamily="2" charset="-78"/>
              </a:rPr>
              <a:t>نقطه مقصد: آرامش</a:t>
            </a:r>
            <a:endParaRPr lang="fa-IR" sz="2000" b="1" dirty="0">
              <a:ln w="50800"/>
              <a:solidFill>
                <a:schemeClr val="bg1">
                  <a:shade val="50000"/>
                </a:schemeClr>
              </a:solidFill>
              <a:cs typeface="B Hom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6984" y="5619690"/>
            <a:ext cx="4357718" cy="40011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2000" dirty="0" smtClean="0">
                <a:cs typeface="B Homa" pitchFamily="2" charset="-78"/>
              </a:rPr>
              <a:t>برنامه حرکت: قاعده ناز و نیاز</a:t>
            </a:r>
            <a:endParaRPr lang="fa-IR" sz="2000" b="1" dirty="0">
              <a:ln w="50800"/>
              <a:solidFill>
                <a:schemeClr val="bg1">
                  <a:shade val="50000"/>
                </a:schemeClr>
              </a:solidFill>
              <a:cs typeface="B Hom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6984" y="6305490"/>
            <a:ext cx="4357718" cy="40011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2000" dirty="0" smtClean="0">
                <a:cs typeface="B Homa" pitchFamily="2" charset="-78"/>
              </a:rPr>
              <a:t>نقاط بحران : خطرها در مسیر</a:t>
            </a:r>
            <a:endParaRPr lang="fa-IR" sz="2000" b="1" dirty="0">
              <a:ln w="50800"/>
              <a:solidFill>
                <a:schemeClr val="bg1">
                  <a:shade val="50000"/>
                </a:schemeClr>
              </a:solidFill>
              <a:cs typeface="B Homa" pitchFamily="2" charset="-7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6" grpId="1" animBg="1"/>
      <p:bldP spid="8" grpId="1" animBg="1"/>
      <p:bldP spid="9" grpId="1" animBg="1"/>
      <p:bldP spid="10" grpId="1" animBg="1"/>
      <p:bldP spid="11" grpId="1" animBg="1"/>
      <p:bldP spid="1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57200" y="357182"/>
            <a:ext cx="8929751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Homa" pitchFamily="2" charset="-78"/>
              </a:rPr>
              <a:t>پیش گویی امیرالمؤمنین در فضای جوامع آخرالزمان گویای حقایق بسیاری است: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  <a:cs typeface="B Homa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600200"/>
            <a:ext cx="92155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یظهر فی آخر الزمان و هو شر الازمنه نسوه کاشفات </a:t>
            </a:r>
            <a:r>
              <a:rPr lang="fa-IR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عاریات</a:t>
            </a:r>
            <a:r>
              <a:rPr lang="fa-I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</a:t>
            </a:r>
            <a:r>
              <a:rPr lang="fa-IR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متبرجات</a:t>
            </a:r>
            <a:endParaRPr lang="fa-IR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ctr"/>
            <a:r>
              <a:rPr lang="fa-I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( خارجات) من الدین، داخلات فی الفتن مائلات الی الشهوات مسرعات الی اللذات مستحلات للمحرمات فی جهنم </a:t>
            </a:r>
            <a:r>
              <a:rPr lang="fa-IR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خالدات</a:t>
            </a:r>
            <a:endParaRPr lang="fa-IR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</a:t>
            </a:r>
            <a:r>
              <a:rPr lang="ar-SA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من لایحضره الفقیه ، شیخ مفید، ج3، ص 390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749457"/>
            <a:ext cx="7162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cs typeface="B Homa" pitchFamily="2" charset="-78"/>
              </a:rPr>
              <a:t>« در آخرالزمان که بدترین مقطع تاریخ است، زنانی پدیدار می شوند که برهنگی را پیشه خود ساخته اند و به دنبال خودنمایی هستند، این گونه زنان از دین خارج هستند، در فتنه ها و بلاها داخل هستند، گرایش به شهوت دارند و با سرعت به دنبال لذت ها می روند، حرام های خدا را نقض می کنند و در نهایت در جهنم عذابی همیشگی خواهند داشت.» </a:t>
            </a:r>
            <a:endParaRPr lang="en-US" sz="3200" b="1" dirty="0" smtClean="0">
              <a:cs typeface="B Homa" pitchFamily="2" charset="-78"/>
            </a:endParaRPr>
          </a:p>
        </p:txBody>
      </p:sp>
      <p:pic>
        <p:nvPicPr>
          <p:cNvPr id="4098" name="Picture 2" descr="Q:\عکس\New Folder (4)\New Folder\New Folder\untitled.bmp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3401" y="2438400"/>
            <a:ext cx="1295399" cy="1295400"/>
          </a:xfrm>
          <a:prstGeom prst="roundRect">
            <a:avLst>
              <a:gd name="adj" fmla="val 2509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E:\09127526130\pic\pic12156612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1" y="3733801"/>
            <a:ext cx="2285999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57200" y="157154"/>
            <a:ext cx="9001188" cy="12144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800" b="1" cap="all" dirty="0" smtClean="0">
                <a:ln w="0">
                  <a:noFill/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cs typeface="B Homa" pitchFamily="2" charset="-78"/>
              </a:rPr>
              <a:t>پیامبر اسلام در معراج هنگام عبور از جهنم صحنه هایی را از زنانی که عذاب می شدند نقل فرموده: </a:t>
            </a:r>
            <a:endParaRPr lang="en-US" sz="2800" b="1" cap="all" dirty="0">
              <a:ln w="0">
                <a:noFill/>
              </a:ln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cs typeface="B Homa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1" y="1752600"/>
            <a:ext cx="9444101" cy="48768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0" indent="-457200" algn="just"/>
            <a:r>
              <a:rPr lang="fa-IR" sz="2400" b="1" dirty="0" smtClean="0">
                <a:ln/>
                <a:solidFill>
                  <a:schemeClr val="accent3"/>
                </a:solidFill>
                <a:cs typeface="B Lotus" pitchFamily="2" charset="-78"/>
              </a:rPr>
              <a:t>1. آن زنانی که به موهای خود در آتش آویزان شده بودند زنانی بودند که موهای خود را از نامحرم نمی پوشاندند.</a:t>
            </a:r>
          </a:p>
          <a:p>
            <a:pPr marL="457200" indent="-457200" algn="just">
              <a:buAutoNum type="arabicPeriod"/>
            </a:pPr>
            <a:endParaRPr lang="fa-IR" sz="2400" b="1" dirty="0" smtClean="0">
              <a:ln/>
              <a:solidFill>
                <a:schemeClr val="accent3"/>
              </a:solidFill>
              <a:cs typeface="B Lotus" pitchFamily="2" charset="-78"/>
            </a:endParaRPr>
          </a:p>
          <a:p>
            <a:pPr algn="just"/>
            <a:r>
              <a:rPr lang="fa-IR" sz="2400" b="1" dirty="0" smtClean="0">
                <a:ln/>
                <a:solidFill>
                  <a:schemeClr val="accent3"/>
                </a:solidFill>
                <a:cs typeface="B Lotus" pitchFamily="2" charset="-78"/>
              </a:rPr>
              <a:t>2. آن زنانی که به زبان های خود در آتش آویزان بودند زنانی بودند که زخم زبان می زدند</a:t>
            </a:r>
          </a:p>
          <a:p>
            <a:pPr algn="just"/>
            <a:r>
              <a:rPr lang="fa-IR" sz="2400" b="1" dirty="0" smtClean="0">
                <a:ln/>
                <a:solidFill>
                  <a:schemeClr val="accent3"/>
                </a:solidFill>
                <a:cs typeface="B Lotus" pitchFamily="2" charset="-78"/>
              </a:rPr>
              <a:t>آن زنانی که به پاهای خود در آتش آویزان بودند زنانی بودند که بدون اجازه از خانه بیرون می رفتند.</a:t>
            </a:r>
          </a:p>
          <a:p>
            <a:pPr algn="just"/>
            <a:endParaRPr lang="fa-IR" sz="2400" b="1" dirty="0" smtClean="0">
              <a:ln/>
              <a:solidFill>
                <a:schemeClr val="accent3"/>
              </a:solidFill>
              <a:cs typeface="B Lotus" pitchFamily="2" charset="-78"/>
            </a:endParaRPr>
          </a:p>
          <a:p>
            <a:pPr algn="just"/>
            <a:r>
              <a:rPr lang="fa-IR" sz="2400" b="1" dirty="0" smtClean="0">
                <a:ln/>
                <a:solidFill>
                  <a:schemeClr val="accent3"/>
                </a:solidFill>
                <a:cs typeface="B Lotus" pitchFamily="2" charset="-78"/>
              </a:rPr>
              <a:t>3. زنانی در جهنم بودند که گوشت بدن خود را می خوردند اینها زنانی بودند که بدن خود را به نامحرم نشان می دادند.</a:t>
            </a:r>
          </a:p>
          <a:p>
            <a:pPr algn="just"/>
            <a:endParaRPr lang="fa-IR" sz="2400" b="1" dirty="0" smtClean="0">
              <a:ln/>
              <a:solidFill>
                <a:schemeClr val="accent3"/>
              </a:solidFill>
              <a:cs typeface="B Lotus" pitchFamily="2" charset="-78"/>
            </a:endParaRPr>
          </a:p>
          <a:p>
            <a:pPr algn="just"/>
            <a:r>
              <a:rPr lang="fa-IR" sz="2400" b="1" dirty="0" smtClean="0">
                <a:ln/>
                <a:solidFill>
                  <a:schemeClr val="accent3"/>
                </a:solidFill>
                <a:cs typeface="B Lotus" pitchFamily="2" charset="-78"/>
              </a:rPr>
              <a:t>4. برخی زنان بودند دست های آنها را به پاهایشان بسته بودند و مارها و عقرب ها آنها را نیش می زندند اینها زنانی بودند که نسبت به طهارت لباس هایشان و وضوء گرفتن و نماز بی اهمیت بودند و غسلهای لازم را انجام نمی دادند.» </a:t>
            </a:r>
            <a:r>
              <a:rPr lang="ar-SA" sz="1400" b="1" dirty="0" smtClean="0">
                <a:ln/>
                <a:solidFill>
                  <a:schemeClr val="accent3"/>
                </a:solidFill>
                <a:cs typeface="B Lotus" pitchFamily="2" charset="-78"/>
              </a:rPr>
              <a:t>وسائل الشیعه، ج20، ص 213</a:t>
            </a:r>
            <a:endParaRPr lang="en-US" sz="2800" b="1" dirty="0" smtClean="0">
              <a:ln/>
              <a:solidFill>
                <a:schemeClr val="accent3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80"/>
            <a:ext cx="9906000" cy="68402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914400"/>
            <a:ext cx="4724399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.مرحله تحرک و آغاز تشخیص هویت</a:t>
            </a:r>
          </a:p>
          <a:p>
            <a:pPr algn="ctr"/>
            <a:r>
              <a:rPr lang="fa-IR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 . مرحله کمال هویت</a:t>
            </a:r>
            <a:r>
              <a:rPr lang="fa-IR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انسانی </a:t>
            </a:r>
            <a:endParaRPr lang="en-US" sz="20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0967" y="152400"/>
            <a:ext cx="7106433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نظر روانشناسان نسبت به مراحل 4و5  رشد </a:t>
            </a:r>
            <a:endParaRPr lang="en-US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752601"/>
            <a:ext cx="9382156" cy="50167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fa-I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Homa" pitchFamily="2" charset="-78"/>
              </a:rPr>
              <a:t>1. پسران تمایل آشکاری به تسلط و </a:t>
            </a: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Homa" pitchFamily="2" charset="-78"/>
              </a:rPr>
              <a:t>تهاجم </a:t>
            </a:r>
            <a:r>
              <a:rPr lang="fa-I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Homa" pitchFamily="2" charset="-78"/>
              </a:rPr>
              <a:t>دارند. </a:t>
            </a:r>
          </a:p>
          <a:p>
            <a:pPr algn="ctr"/>
            <a:r>
              <a:rPr lang="fa-I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Homa" pitchFamily="2" charset="-78"/>
              </a:rPr>
              <a:t>2. دختران درست در جهت مخالف پسران، </a:t>
            </a: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Homa" pitchFamily="2" charset="-78"/>
              </a:rPr>
              <a:t>حالت جذب </a:t>
            </a:r>
            <a:r>
              <a:rPr lang="fa-I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Homa" pitchFamily="2" charset="-78"/>
              </a:rPr>
              <a:t>و پذیرش دارند. </a:t>
            </a:r>
            <a:r>
              <a:rPr lang="fa-IR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Homa" pitchFamily="2" charset="-78"/>
              </a:rPr>
              <a:t>(و قدرت جلب توجه دیگران را از خود بروز می دهند)</a:t>
            </a:r>
          </a:p>
          <a:p>
            <a:pPr algn="just"/>
            <a:r>
              <a:rPr lang="fa-IR" sz="2000" b="1" dirty="0" smtClean="0">
                <a:solidFill>
                  <a:schemeClr val="bg1"/>
                </a:solidFill>
                <a:cs typeface="B Homa" pitchFamily="2" charset="-78"/>
              </a:rPr>
              <a:t> </a:t>
            </a:r>
            <a:endParaRPr lang="fa-IR" sz="2000" b="1" dirty="0" smtClean="0">
              <a:solidFill>
                <a:schemeClr val="bg2">
                  <a:lumMod val="60000"/>
                  <a:lumOff val="40000"/>
                </a:schemeClr>
              </a:solidFill>
              <a:cs typeface="B Homa" pitchFamily="2" charset="-78"/>
            </a:endParaRPr>
          </a:p>
          <a:p>
            <a:pPr algn="ctr"/>
            <a:r>
              <a:rPr lang="fa-IR" sz="2800" b="1" spc="-15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و اگر نتواند از این مرحله عبور کنند و «</a:t>
            </a:r>
            <a:r>
              <a:rPr lang="fa-IR" sz="3200" b="1" spc="-15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توقف شخصیت</a:t>
            </a:r>
            <a:r>
              <a:rPr lang="fa-IR" sz="2800" b="1" spc="-15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» به وجود آید همیشه اسیر جلب توجه دیگران خواهند شد .</a:t>
            </a:r>
          </a:p>
          <a:p>
            <a:pPr algn="ctr"/>
            <a:endParaRPr lang="fa-IR" sz="2000" b="1" dirty="0" smtClean="0">
              <a:solidFill>
                <a:schemeClr val="bg1"/>
              </a:solidFill>
              <a:cs typeface="B Homa" pitchFamily="2" charset="-78"/>
            </a:endParaRPr>
          </a:p>
          <a:p>
            <a:pPr algn="ctr"/>
            <a:r>
              <a:rPr lang="fa-IR" sz="2800" b="1" i="1" spc="-15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ولی در صورتی که در این مرحله نمانند و به مرحله بعد صعود کنند به جای تمایل به جذب همگان و صرف تمام نیرو برای این راه، تنها به </a:t>
            </a:r>
            <a:r>
              <a:rPr lang="fa-IR" sz="3200" b="1" i="1" spc="-15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همسر</a:t>
            </a:r>
            <a:r>
              <a:rPr lang="fa-IR" sz="2800" b="1" i="1" spc="-15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خود توجه کرده و بقیه توانایی های جسمی و روحی خود را صرف سازندگی می کنند.</a:t>
            </a:r>
          </a:p>
          <a:p>
            <a:pPr algn="ctr"/>
            <a:r>
              <a:rPr lang="fa-I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توقف در شخصیت در زنان منجر به بیماری </a:t>
            </a:r>
            <a:r>
              <a:rPr lang="fa-I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خودنمایی </a:t>
            </a:r>
            <a:r>
              <a:rPr lang="fa-I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می شود و تمام زندگی او را می بلعد و هر گونه تجربه انسانی و حیاتی را از او سلب می کند.</a:t>
            </a: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pic>
        <p:nvPicPr>
          <p:cNvPr id="3074" name="Picture 2" descr="Q:\عکس\New Folder (4)\azadizanan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8892" y="0"/>
            <a:ext cx="2031487" cy="21669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Picture 4" descr="monajat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1657"/>
            <a:ext cx="4572032" cy="32759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K:\عکس\mahdi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886200"/>
            <a:ext cx="5076825" cy="242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295400" y="4114800"/>
            <a:ext cx="2819400" cy="2743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به امید روزی که همه در آرامش هستند.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953000" y="381000"/>
            <a:ext cx="4495800" cy="13716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002060"/>
                </a:solidFill>
                <a:cs typeface="B Homa" pitchFamily="2" charset="-78"/>
              </a:rPr>
              <a:t>با تشکر از استاد واسطی (زید عزه)</a:t>
            </a:r>
          </a:p>
          <a:p>
            <a:pPr algn="ctr"/>
            <a:r>
              <a:rPr lang="fa-IR" sz="2400" dirty="0" smtClean="0">
                <a:solidFill>
                  <a:srgbClr val="002060"/>
                </a:solidFill>
                <a:cs typeface="B Homa" pitchFamily="2" charset="-78"/>
              </a:rPr>
              <a:t>که ما را در این مهم یاری نمودند</a:t>
            </a:r>
            <a:r>
              <a:rPr lang="en-US" sz="2400" dirty="0" smtClean="0">
                <a:solidFill>
                  <a:srgbClr val="002060"/>
                </a:solidFill>
                <a:cs typeface="B Homa" pitchFamily="2" charset="-78"/>
              </a:rPr>
              <a:t>.</a:t>
            </a:r>
            <a:endParaRPr lang="fa-IR" sz="2400" dirty="0" smtClean="0">
              <a:solidFill>
                <a:srgbClr val="002060"/>
              </a:solidFill>
              <a:cs typeface="B Hom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5410200"/>
            <a:ext cx="2071702" cy="128588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Homa" pitchFamily="2" charset="-78"/>
              </a:rPr>
              <a:t>تدوین وتحقیق</a:t>
            </a:r>
          </a:p>
          <a:p>
            <a:pPr algn="ctr"/>
            <a:r>
              <a:rPr lang="fa-IR" sz="2400" dirty="0" smtClean="0">
                <a:solidFill>
                  <a:schemeClr val="bg1"/>
                </a:solidFill>
                <a:cs typeface="B Homa" pitchFamily="2" charset="-78"/>
              </a:rPr>
              <a:t>مهدی بیاتی</a:t>
            </a:r>
            <a:endParaRPr lang="en-US" sz="2400" dirty="0" smtClean="0">
              <a:solidFill>
                <a:schemeClr val="bg1"/>
              </a:solidFill>
              <a:cs typeface="B Homa" pitchFamily="2" charset="-78"/>
            </a:endParaRPr>
          </a:p>
          <a:p>
            <a:pPr algn="ctr"/>
            <a:endParaRPr lang="en-US" dirty="0" smtClean="0">
              <a:cs typeface="Hom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کس 3" descr="1161524398_yad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546" y="0"/>
            <a:ext cx="6165454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371475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کادر متن 5"/>
          <p:cNvSpPr txBox="1"/>
          <p:nvPr/>
        </p:nvSpPr>
        <p:spPr>
          <a:xfrm>
            <a:off x="330200" y="381000"/>
            <a:ext cx="3136900" cy="43396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موسسه علمی فرهنگی </a:t>
            </a:r>
          </a:p>
          <a:p>
            <a:pPr algn="ctr" rtl="1"/>
            <a:r>
              <a:rPr lang="fa-I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Esfehan" pitchFamily="2" charset="-78"/>
              </a:rPr>
              <a:t>تسنیم</a:t>
            </a:r>
            <a:r>
              <a:rPr lang="fa-I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Esfehan" pitchFamily="2" charset="-78"/>
              </a:rPr>
              <a:t> نور</a:t>
            </a:r>
          </a:p>
          <a:p>
            <a:pPr algn="ctr" rtl="1"/>
            <a:r>
              <a:rPr lang="fa-I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(دارای مجوز رسمی)</a:t>
            </a:r>
          </a:p>
          <a:p>
            <a:pPr algn="ctr" rtl="1"/>
            <a:endParaRPr lang="fa-I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ctr" rtl="1"/>
            <a:r>
              <a:rPr lang="fa-I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با امکان برگزاری دوره های آموزشی</a:t>
            </a:r>
          </a:p>
          <a:p>
            <a:pPr algn="ctr" rtl="1"/>
            <a:r>
              <a:rPr lang="fa-I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عفاف و حجاب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7" name="کادر متن 6"/>
          <p:cNvSpPr txBox="1"/>
          <p:nvPr/>
        </p:nvSpPr>
        <p:spPr>
          <a:xfrm>
            <a:off x="412750" y="5562601"/>
            <a:ext cx="2889250" cy="95410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مهدی </a:t>
            </a:r>
            <a:r>
              <a:rPr lang="fa-I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بیاتی</a:t>
            </a:r>
            <a:r>
              <a:rPr lang="fa-I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 </a:t>
            </a:r>
          </a:p>
          <a:p>
            <a:pPr algn="ctr" rtl="1"/>
            <a:r>
              <a:rPr lang="fa-I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09127526130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3467096"/>
            <a:ext cx="3357587" cy="5715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tos"/>
                <a:cs typeface="B Homa" pitchFamily="2" charset="-78"/>
              </a:rPr>
              <a:t>تصویر را خوب نگاه کنید: </a:t>
            </a:r>
            <a:endParaRPr lang="fa-IR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utos"/>
              <a:cs typeface="B Homa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0056" y="4529134"/>
            <a:ext cx="5010144" cy="50006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rtl="0">
              <a:spcBef>
                <a:spcPct val="0"/>
              </a:spcBef>
            </a:pPr>
            <a:r>
              <a:rPr lang="fa-I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نوشته است: حجاب حق ماست!</a:t>
            </a:r>
            <a:endParaRPr kumimoji="0" lang="fa-IR" sz="32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B Homa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8092" y="5638800"/>
            <a:ext cx="9310718" cy="914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</a:bodyPr>
          <a:lstStyle/>
          <a:p>
            <a:pPr lvl="0" algn="ctr" rtl="0">
              <a:spcBef>
                <a:spcPct val="0"/>
              </a:spcBef>
            </a:pPr>
            <a:r>
              <a:rPr lang="fa-IR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مگر حجاب چیست و چه اثری دارد که این افراد اصرار دارند حجاب داشته باشند؟!</a:t>
            </a:r>
            <a:endParaRPr kumimoji="0" lang="fa-IR" sz="3200" i="0" u="none" strike="noStrike" kern="120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B Homa" pitchFamily="2" charset="-78"/>
            </a:endParaRPr>
          </a:p>
        </p:txBody>
      </p:sp>
      <p:pic>
        <p:nvPicPr>
          <p:cNvPr id="9" name="Picture 8" descr="1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21" y="2131673"/>
            <a:ext cx="3213037" cy="32023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86199" y="1209668"/>
            <a:ext cx="5591175" cy="17621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0" tIns="0" rIns="18288" bIns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Lutos"/>
                <a:ea typeface="+mj-ea"/>
                <a:cs typeface="B Lotus" pitchFamily="2" charset="-78"/>
              </a:rPr>
              <a:t>راهکار: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Lutos"/>
                <a:ea typeface="+mj-ea"/>
                <a:cs typeface="B Lotus" pitchFamily="2" charset="-78"/>
              </a:rPr>
              <a:t>           تغییر</a:t>
            </a:r>
            <a:r>
              <a:rPr kumimoji="0" lang="fa-IR" sz="4000" b="1" i="0" u="none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Lutos"/>
                <a:ea typeface="+mj-ea"/>
                <a:cs typeface="B Lotus" pitchFamily="2" charset="-78"/>
              </a:rPr>
              <a:t> نگرش نسبت به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Lutos"/>
                <a:ea typeface="+mj-ea"/>
                <a:cs typeface="B Lotus" pitchFamily="2" charset="-78"/>
              </a:rPr>
              <a:t>حقیقت حجاب</a:t>
            </a:r>
            <a:endParaRPr kumimoji="0" lang="fa-IR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Lutos"/>
              <a:ea typeface="+mj-ea"/>
              <a:cs typeface="B Lotus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1" y="428604"/>
            <a:ext cx="6515120" cy="76944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fa-IR" sz="4400" b="1" dirty="0" smtClean="0">
                <a:ln w="50800"/>
                <a:solidFill>
                  <a:srgbClr val="FFFF00"/>
                </a:solidFill>
                <a:latin typeface="Lutos"/>
                <a:cs typeface="B Lotus" pitchFamily="2" charset="-78"/>
              </a:rPr>
              <a:t> اثبات هدف </a:t>
            </a:r>
            <a:r>
              <a:rPr lang="fa-IR" sz="3200" b="1" dirty="0" smtClean="0">
                <a:ln w="50800"/>
                <a:solidFill>
                  <a:srgbClr val="FFFF00"/>
                </a:solidFill>
                <a:latin typeface="Lutos"/>
                <a:cs typeface="B Lotus" pitchFamily="2" charset="-78"/>
              </a:rPr>
              <a:t>(</a:t>
            </a:r>
            <a:r>
              <a:rPr lang="fa-IR" sz="4400" b="1" dirty="0" smtClean="0">
                <a:ln w="50800"/>
                <a:solidFill>
                  <a:srgbClr val="FFFF00"/>
                </a:solidFill>
                <a:latin typeface="Lutos"/>
                <a:cs typeface="B Lotus" pitchFamily="2" charset="-78"/>
              </a:rPr>
              <a:t> </a:t>
            </a:r>
            <a:r>
              <a:rPr lang="fa-IR" sz="3200" b="1" dirty="0" smtClean="0">
                <a:ln w="50800"/>
                <a:solidFill>
                  <a:srgbClr val="FFFF00"/>
                </a:solidFill>
                <a:latin typeface="Lutos"/>
                <a:cs typeface="B Lotus" pitchFamily="2" charset="-78"/>
              </a:rPr>
              <a:t>حجاب = آرامش در زندگی)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5167314" y="500042"/>
            <a:ext cx="3357587" cy="6429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0" tIns="0" rIns="18288" bIns="0" anchor="b">
            <a:prstTxWarp prst="textPlain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a-IR" sz="2800" dirty="0" smtClean="0">
                <a:solidFill>
                  <a:schemeClr val="bg1"/>
                </a:solidFill>
                <a:cs typeface="B Homa" pitchFamily="2" charset="-78"/>
              </a:rPr>
              <a:t>به تصویر زیر نیز دقت کنید: </a:t>
            </a:r>
            <a:endParaRPr lang="fa-IR" sz="2800" dirty="0">
              <a:solidFill>
                <a:schemeClr val="bg1"/>
              </a:solidFill>
              <a:cs typeface="B Homa" pitchFamily="2" charset="-78"/>
            </a:endParaRPr>
          </a:p>
        </p:txBody>
      </p:sp>
      <p:pic>
        <p:nvPicPr>
          <p:cNvPr id="7" name="Picture 6" descr="Tuli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22" y="1500175"/>
            <a:ext cx="4071965" cy="30797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24372" y="2643182"/>
            <a:ext cx="5191144" cy="50006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9975" y="4943468"/>
            <a:ext cx="9477425" cy="10001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0" tIns="0" rIns="18288" bIns="0" anchor="b">
            <a:prstTxWarp prst="textChevronInverted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dirty="0" smtClean="0">
                <a:solidFill>
                  <a:schemeClr val="bg1"/>
                </a:solidFill>
                <a:cs typeface="B Homa" pitchFamily="2" charset="-78"/>
              </a:rPr>
              <a:t>چرا گروه اول اصرار بر حفظ آن، و گروه دوم اصرار بر حذف آن دارند؟</a:t>
            </a:r>
            <a:endParaRPr lang="en-US" sz="2800" dirty="0">
              <a:solidFill>
                <a:schemeClr val="bg1"/>
              </a:solidFill>
              <a:cs typeface="B Homa" pitchFamily="2" charset="-78"/>
            </a:endParaRPr>
          </a:p>
        </p:txBody>
      </p:sp>
      <p:pic>
        <p:nvPicPr>
          <p:cNvPr id="10" name="Picture 9" descr="Tulip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7315" y="1500174"/>
            <a:ext cx="4071965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8" grpId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dder708181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24372" y="2643182"/>
            <a:ext cx="5191144" cy="50006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9975" y="5629268"/>
            <a:ext cx="9477425" cy="10001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0" tIns="0" rIns="18288" bIns="0" anchor="b">
            <a:prstTxWarp prst="textChevronInverted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dirty="0" smtClean="0">
                <a:solidFill>
                  <a:schemeClr val="bg1"/>
                </a:solidFill>
                <a:cs typeface="B Homa" pitchFamily="2" charset="-78"/>
              </a:rPr>
              <a:t>چرا گروه اول اصرار بر حفظ آن، و گروه دوم اصرار بر حذف آن دارند؟</a:t>
            </a:r>
            <a:endParaRPr lang="en-US" sz="2800" dirty="0">
              <a:solidFill>
                <a:schemeClr val="bg1"/>
              </a:solidFill>
              <a:cs typeface="B Homa" pitchFamily="2" charset="-78"/>
            </a:endParaRPr>
          </a:p>
        </p:txBody>
      </p:sp>
      <p:pic>
        <p:nvPicPr>
          <p:cNvPr id="11" name="hesare azadi 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14400" y="228600"/>
            <a:ext cx="7772400" cy="518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dder708181003.jpg"/>
          <p:cNvPicPr>
            <a:picLocks noChangeAspect="1"/>
          </p:cNvPicPr>
          <p:nvPr/>
        </p:nvPicPr>
        <p:blipFill>
          <a:blip r:embed="rId3"/>
          <a:srcRect b="333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04800"/>
            <a:ext cx="3286149" cy="64294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3600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Y2KBUG" pitchFamily="2" charset="0"/>
                <a:cs typeface="B Titr" pitchFamily="2" charset="-78"/>
              </a:rPr>
              <a:t>حجاب = رمز آرامش</a:t>
            </a:r>
            <a:endParaRPr lang="fa-IR" sz="3600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!Y2KBUG" pitchFamily="2" charset="0"/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281" y="1357299"/>
            <a:ext cx="8501122" cy="1000132"/>
          </a:xfrm>
          <a:ln>
            <a:noFill/>
            <a:prstDash val="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rIns="182880">
            <a:prstTxWarp prst="textCanDown">
              <a:avLst/>
            </a:prstTxWarp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solidFill>
                  <a:schemeClr val="bg1"/>
                </a:solidFill>
                <a:latin typeface="!Y2KBUG" pitchFamily="2" charset="0"/>
                <a:cs typeface="B Homa" pitchFamily="2" charset="-78"/>
              </a:rPr>
              <a:t>  گفتیم «حجاب» ارزشی مبتنی بر یک سیستم فکری و رفتاری است. </a:t>
            </a:r>
            <a:endParaRPr lang="en-US" sz="3200" b="1" dirty="0" smtClean="0">
              <a:solidFill>
                <a:schemeClr val="bg1"/>
              </a:solidFill>
              <a:latin typeface="!Y2KBUG" pitchFamily="2" charset="0"/>
              <a:cs typeface="B Homa" pitchFamily="2" charset="-78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953264" y="3857628"/>
            <a:ext cx="1500199" cy="714380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Homa" pitchFamily="2" charset="-78"/>
              </a:rPr>
              <a:t>عناصر ورودی</a:t>
            </a:r>
            <a:endParaRPr lang="fa-IR" dirty="0">
              <a:solidFill>
                <a:schemeClr val="bg1"/>
              </a:solidFill>
              <a:cs typeface="B Homa" pitchFamily="2" charset="-78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381496" y="3857628"/>
            <a:ext cx="1571636" cy="714380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solidFill>
                  <a:schemeClr val="bg1"/>
                </a:solidFill>
                <a:cs typeface="B Homa" pitchFamily="2" charset="-78"/>
              </a:rPr>
              <a:t>محصول خروجی </a:t>
            </a:r>
            <a:endParaRPr lang="fa-IR" sz="1600" b="1" dirty="0">
              <a:solidFill>
                <a:schemeClr val="bg1"/>
              </a:solidFill>
              <a:cs typeface="B Homa" pitchFamily="2" charset="-78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1738291" y="5214950"/>
            <a:ext cx="6572296" cy="71438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bliqueBottom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حال می توانیم براساس این شکل، سیستم زندگی یک زن را ترسیم کنیم.</a:t>
            </a:r>
            <a:endParaRPr lang="fa-I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310058" y="3786190"/>
            <a:ext cx="1714512" cy="85725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Homa" pitchFamily="2" charset="-78"/>
              </a:rPr>
              <a:t>پردازش ها</a:t>
            </a:r>
            <a:endParaRPr lang="fa-IR" sz="2400" dirty="0">
              <a:solidFill>
                <a:schemeClr val="bg1"/>
              </a:solidFill>
              <a:cs typeface="B Homa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643182"/>
            <a:ext cx="5336986" cy="7096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prstTxWarp prst="textStop">
              <a:avLst/>
            </a:prstTxWarp>
            <a:spAutoFit/>
          </a:bodyPr>
          <a:lstStyle/>
          <a:p>
            <a:pPr algn="just"/>
            <a:r>
              <a:rPr lang="fa-IR" dirty="0" smtClean="0">
                <a:solidFill>
                  <a:schemeClr val="bg1"/>
                </a:solidFill>
                <a:cs typeface="B Homa" pitchFamily="2" charset="-78"/>
              </a:rPr>
              <a:t>هم اکنون نمای عمومی از یک سیستم را ببینیم. </a:t>
            </a:r>
            <a:endParaRPr lang="fa-IR" dirty="0">
              <a:solidFill>
                <a:schemeClr val="bg1"/>
              </a:solidFill>
              <a:latin typeface="!Y2KBUG" pitchFamily="2" charset="0"/>
              <a:cs typeface="B Hom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83539E-6 1.61887E-6 L 0.00048 -0.7340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3" grpId="0" animBg="1"/>
      <p:bldP spid="11" grpId="0" animBg="1"/>
      <p:bldP spid="11" grpId="1" animBg="1"/>
      <p:bldP spid="11" grpId="2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odder708181003.jpg"/>
          <p:cNvPicPr>
            <a:picLocks noChangeAspect="1"/>
          </p:cNvPicPr>
          <p:nvPr/>
        </p:nvPicPr>
        <p:blipFill>
          <a:blip r:embed="rId3"/>
          <a:srcRect b="222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1676401" y="352420"/>
            <a:ext cx="6572296" cy="71438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حال می توانیم براساس این شکل، سیستم زندگی یک زن را ترسیم کنیم.</a:t>
            </a:r>
            <a:endParaRPr lang="fa-I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Display 16"/>
          <p:cNvSpPr/>
          <p:nvPr/>
        </p:nvSpPr>
        <p:spPr>
          <a:xfrm>
            <a:off x="6019800" y="1295400"/>
            <a:ext cx="3738555" cy="5410200"/>
          </a:xfrm>
          <a:prstGeom prst="flowChartDisplay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B Homa" pitchFamily="2" charset="-78"/>
              </a:rPr>
              <a:t>ورودی سیستم</a:t>
            </a:r>
          </a:p>
          <a:p>
            <a:pPr algn="ctr"/>
            <a:r>
              <a:rPr lang="fa-IR" sz="2800" dirty="0" err="1" smtClean="0">
                <a:solidFill>
                  <a:schemeClr val="bg1"/>
                </a:solidFill>
                <a:cs typeface="B Homa" pitchFamily="2" charset="-78"/>
              </a:rPr>
              <a:t>فطریات</a:t>
            </a:r>
            <a:r>
              <a:rPr lang="fa-IR" sz="2800" dirty="0" smtClean="0">
                <a:solidFill>
                  <a:schemeClr val="bg1"/>
                </a:solidFill>
                <a:cs typeface="B Homa" pitchFamily="2" charset="-78"/>
              </a:rPr>
              <a:t> زن</a:t>
            </a:r>
            <a:endParaRPr lang="en-US" sz="2800" dirty="0" smtClean="0">
              <a:solidFill>
                <a:schemeClr val="bg1"/>
              </a:solidFill>
              <a:cs typeface="B Homa" pitchFamily="2" charset="-78"/>
            </a:endParaRPr>
          </a:p>
          <a:p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1</a:t>
            </a:r>
            <a:r>
              <a:rPr lang="en-US" sz="2800" spc="-150" dirty="0" smtClean="0">
                <a:solidFill>
                  <a:schemeClr val="bg1"/>
                </a:solidFill>
                <a:cs typeface="B Lotus" pitchFamily="2" charset="-78"/>
              </a:rPr>
              <a:t>.</a:t>
            </a:r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 عقل زن.</a:t>
            </a:r>
            <a:endParaRPr lang="en-US" sz="2800" spc="-150" dirty="0" smtClean="0">
              <a:solidFill>
                <a:schemeClr val="bg1"/>
              </a:solidFill>
              <a:cs typeface="B Lotus" pitchFamily="2" charset="-78"/>
            </a:endParaRPr>
          </a:p>
          <a:p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2</a:t>
            </a:r>
            <a:r>
              <a:rPr lang="en-US" sz="2800" spc="-150" dirty="0" smtClean="0">
                <a:solidFill>
                  <a:schemeClr val="bg1"/>
                </a:solidFill>
                <a:cs typeface="B Lotus" pitchFamily="2" charset="-78"/>
              </a:rPr>
              <a:t>.</a:t>
            </a:r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 احساس زن.</a:t>
            </a:r>
          </a:p>
          <a:p>
            <a:r>
              <a:rPr lang="en-US" sz="2800" spc="-150" dirty="0" smtClean="0">
                <a:solidFill>
                  <a:schemeClr val="bg1"/>
                </a:solidFill>
                <a:cs typeface="B Lotus" pitchFamily="2" charset="-78"/>
              </a:rPr>
              <a:t> </a:t>
            </a:r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3. لطافت و زیبایی زن.</a:t>
            </a:r>
            <a:endParaRPr lang="en-US" sz="2800" spc="-150" dirty="0" smtClean="0">
              <a:solidFill>
                <a:schemeClr val="bg1"/>
              </a:solidFill>
              <a:cs typeface="B Lotus" pitchFamily="2" charset="-78"/>
            </a:endParaRPr>
          </a:p>
          <a:p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4. استعداد علمی.</a:t>
            </a:r>
          </a:p>
          <a:p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5. توان اجتماعی.</a:t>
            </a:r>
          </a:p>
          <a:p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6</a:t>
            </a:r>
            <a:r>
              <a:rPr lang="fa-IR" sz="2400" spc="-150" dirty="0" smtClean="0">
                <a:solidFill>
                  <a:schemeClr val="bg1"/>
                </a:solidFill>
                <a:cs typeface="B Lotus" pitchFamily="2" charset="-78"/>
              </a:rPr>
              <a:t>. استعداد و ظرفیت همسری.</a:t>
            </a:r>
            <a:endParaRPr lang="en-US" sz="2400" spc="-150" dirty="0" smtClean="0">
              <a:solidFill>
                <a:schemeClr val="bg1"/>
              </a:solidFill>
              <a:cs typeface="B Lotus" pitchFamily="2" charset="-78"/>
            </a:endParaRPr>
          </a:p>
          <a:p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7</a:t>
            </a:r>
            <a:r>
              <a:rPr lang="fa-IR" sz="2500" spc="-150" dirty="0" smtClean="0">
                <a:solidFill>
                  <a:schemeClr val="bg1"/>
                </a:solidFill>
                <a:cs typeface="B Lotus" pitchFamily="2" charset="-78"/>
              </a:rPr>
              <a:t>. استعداد و ظرفیت مادری.</a:t>
            </a:r>
            <a:endParaRPr lang="en-US" sz="2500" spc="-150" dirty="0" smtClean="0">
              <a:solidFill>
                <a:schemeClr val="bg1"/>
              </a:solidFill>
              <a:cs typeface="B Lotus" pitchFamily="2" charset="-78"/>
            </a:endParaRPr>
          </a:p>
          <a:p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8</a:t>
            </a:r>
            <a:r>
              <a:rPr lang="fa-IR" sz="2500" spc="-150" dirty="0" smtClean="0">
                <a:solidFill>
                  <a:schemeClr val="bg1"/>
                </a:solidFill>
                <a:cs typeface="B Lotus" pitchFamily="2" charset="-78"/>
              </a:rPr>
              <a:t>. استعداد و ظرفیت بندگی. </a:t>
            </a:r>
            <a:endParaRPr lang="fa-IR" sz="2500" spc="-150" dirty="0">
              <a:cs typeface="B Lotus" pitchFamily="2" charset="-7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305288" y="3357562"/>
            <a:ext cx="1714512" cy="121444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cs typeface="B Homa" pitchFamily="2" charset="-78"/>
              </a:rPr>
              <a:t>پردازش</a:t>
            </a:r>
          </a:p>
          <a:p>
            <a:pPr algn="ctr"/>
            <a:r>
              <a:rPr lang="fa-IR" sz="2800" dirty="0" smtClean="0">
                <a:solidFill>
                  <a:srgbClr val="FF0000"/>
                </a:solidFill>
                <a:cs typeface="B Homa" pitchFamily="2" charset="-78"/>
              </a:rPr>
              <a:t>اسلام</a:t>
            </a:r>
            <a:endParaRPr lang="en-US" sz="1100" dirty="0" smtClean="0">
              <a:solidFill>
                <a:srgbClr val="FF0000"/>
              </a:solidFill>
              <a:cs typeface="B Homa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9542" y="1357298"/>
            <a:ext cx="4157658" cy="534830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B Homa" pitchFamily="2" charset="-78"/>
              </a:rPr>
              <a:t>خروجی سیستم</a:t>
            </a:r>
          </a:p>
          <a:p>
            <a:pPr algn="ctr"/>
            <a:r>
              <a:rPr lang="fa-IR" sz="2400" dirty="0" smtClean="0">
                <a:solidFill>
                  <a:schemeClr val="bg1"/>
                </a:solidFill>
                <a:cs typeface="B Homa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cs typeface="B Homa" pitchFamily="2" charset="-78"/>
              </a:rPr>
              <a:t>اسلام </a:t>
            </a:r>
            <a:r>
              <a:rPr lang="fa-IR" sz="2800" spc="-150" dirty="0" smtClean="0">
                <a:solidFill>
                  <a:schemeClr val="bg1"/>
                </a:solidFill>
                <a:cs typeface="B Homa" pitchFamily="2" charset="-78"/>
              </a:rPr>
              <a:t>زنی با این خصوصیات را می </a:t>
            </a:r>
            <a:r>
              <a:rPr lang="fa-IR" sz="2800" spc="-150" dirty="0" err="1" smtClean="0">
                <a:solidFill>
                  <a:schemeClr val="bg1"/>
                </a:solidFill>
                <a:cs typeface="B Homa" pitchFamily="2" charset="-78"/>
              </a:rPr>
              <a:t>پسندد</a:t>
            </a:r>
            <a:r>
              <a:rPr lang="fa-IR" sz="2800" spc="-150" dirty="0" smtClean="0">
                <a:solidFill>
                  <a:schemeClr val="bg1"/>
                </a:solidFill>
                <a:cs typeface="B Homa" pitchFamily="2" charset="-78"/>
              </a:rPr>
              <a:t> : </a:t>
            </a:r>
          </a:p>
          <a:p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1. انسانی با مهارت تفکر.</a:t>
            </a:r>
          </a:p>
          <a:p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 2. کنترل احساس.</a:t>
            </a:r>
          </a:p>
          <a:p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3. عفیف و آراسته.</a:t>
            </a:r>
          </a:p>
          <a:p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4. ماهر در تصمیم</a:t>
            </a:r>
            <a:r>
              <a:rPr lang="en-US" sz="2800" spc="-150" dirty="0" smtClean="0">
                <a:solidFill>
                  <a:schemeClr val="bg1"/>
                </a:solidFill>
                <a:cs typeface="B Lotus" pitchFamily="2" charset="-78"/>
              </a:rPr>
              <a:t> </a:t>
            </a:r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گیری های  پایدار.</a:t>
            </a:r>
          </a:p>
          <a:p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5. فردی صاحب اطلاعات لازم برای رشد در زندگی فردی و جمعی.</a:t>
            </a:r>
          </a:p>
          <a:p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6. همسری جذاب، مهربان و صمیمی.</a:t>
            </a:r>
          </a:p>
          <a:p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7. مادری دلسوز و مطلع.</a:t>
            </a:r>
          </a:p>
          <a:p>
            <a:r>
              <a:rPr lang="fa-IR" sz="2800" spc="-150" dirty="0" smtClean="0">
                <a:solidFill>
                  <a:schemeClr val="bg1"/>
                </a:solidFill>
                <a:cs typeface="B Lotus" pitchFamily="2" charset="-78"/>
              </a:rPr>
              <a:t>8.  بنده ای خالص برای خداوند.</a:t>
            </a:r>
            <a:endParaRPr lang="fa-IR" sz="2800" spc="-15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3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26" grpId="0" animBg="1"/>
      <p:bldP spid="2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odder70818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11" name="Down Arrow Callout 10"/>
          <p:cNvSpPr/>
          <p:nvPr/>
        </p:nvSpPr>
        <p:spPr>
          <a:xfrm>
            <a:off x="4167182" y="857232"/>
            <a:ext cx="1357321" cy="1000132"/>
          </a:xfrm>
          <a:prstGeom prst="down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سیستم</a:t>
            </a:r>
          </a:p>
        </p:txBody>
      </p:sp>
      <p:sp>
        <p:nvSpPr>
          <p:cNvPr id="14" name="Right Arrow Callout 13"/>
          <p:cNvSpPr/>
          <p:nvPr/>
        </p:nvSpPr>
        <p:spPr>
          <a:xfrm rot="19694463">
            <a:off x="754314" y="2060434"/>
            <a:ext cx="3357587" cy="1190791"/>
          </a:xfrm>
          <a:prstGeom prst="rightArrowCallout">
            <a:avLst>
              <a:gd name="adj1" fmla="val 33329"/>
              <a:gd name="adj2" fmla="val 30053"/>
              <a:gd name="adj3" fmla="val 41065"/>
              <a:gd name="adj4" fmla="val 82068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perspectiveRelaxedModerately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sz="2000" b="1" dirty="0" smtClean="0">
                <a:solidFill>
                  <a:schemeClr val="bg1"/>
                </a:solidFill>
                <a:cs typeface="B Baran" pitchFamily="2" charset="-78"/>
              </a:rPr>
              <a:t>چه پردازش و فعل و انفعالاتی، ورودی های سیستم را به خروجی های مورد نظر تبدیل می کنند؟</a:t>
            </a:r>
            <a:endParaRPr lang="fa-IR" sz="2000" b="1" dirty="0">
              <a:solidFill>
                <a:schemeClr val="bg1"/>
              </a:solidFill>
              <a:cs typeface="B Bara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0058" y="3578370"/>
            <a:ext cx="1928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حجاب</a:t>
            </a:r>
            <a:endParaRPr lang="en-US" dirty="0" smtClean="0">
              <a:solidFill>
                <a:schemeClr val="bg1"/>
              </a:solidFill>
              <a:cs typeface="B Homa" pitchFamily="2" charset="-78"/>
            </a:endParaRPr>
          </a:p>
        </p:txBody>
      </p:sp>
      <p:sp>
        <p:nvSpPr>
          <p:cNvPr id="10" name="Line Callout 3 (No Border) 9"/>
          <p:cNvSpPr/>
          <p:nvPr/>
        </p:nvSpPr>
        <p:spPr>
          <a:xfrm flipH="1">
            <a:off x="4381497" y="4786322"/>
            <a:ext cx="4143403" cy="571504"/>
          </a:xfrm>
          <a:prstGeom prst="callout3">
            <a:avLst>
              <a:gd name="adj1" fmla="val -3198"/>
              <a:gd name="adj2" fmla="val 649"/>
              <a:gd name="adj3" fmla="val -45249"/>
              <a:gd name="adj4" fmla="val 43828"/>
              <a:gd name="adj5" fmla="val -75784"/>
              <a:gd name="adj6" fmla="val 58464"/>
              <a:gd name="adj7" fmla="val -121698"/>
              <a:gd name="adj8" fmla="val 71717"/>
            </a:avLst>
          </a:prstGeom>
          <a:effectLst>
            <a:innerShdw blurRad="114300">
              <a:prstClr val="black"/>
            </a:innerShdw>
            <a:reflection blurRad="6350" stA="50000" endA="295" endPos="92000" dist="101600" dir="5400000" sy="-100000" algn="bl" rotWithShape="0"/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Homa" pitchFamily="2" charset="-78"/>
              </a:rPr>
              <a:t> ابزاری برای به فعلیت در آوردن استعدادهای</a:t>
            </a:r>
            <a:endParaRPr lang="en-US" b="1" dirty="0"/>
          </a:p>
        </p:txBody>
      </p:sp>
      <p:sp>
        <p:nvSpPr>
          <p:cNvPr id="19" name="Right Brace 18"/>
          <p:cNvSpPr/>
          <p:nvPr/>
        </p:nvSpPr>
        <p:spPr>
          <a:xfrm>
            <a:off x="4524372" y="4286257"/>
            <a:ext cx="285752" cy="157163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34943" y="3962400"/>
            <a:ext cx="65434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chemeClr val="bg1"/>
                </a:solidFill>
                <a:cs typeface="B Homa" pitchFamily="2" charset="-78"/>
              </a:rPr>
              <a:t>فکری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590173" y="4476690"/>
            <a:ext cx="93166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chemeClr val="bg1"/>
                </a:solidFill>
                <a:cs typeface="B Homa" pitchFamily="2" charset="-78"/>
              </a:rPr>
              <a:t>احساسی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668023" y="4933890"/>
            <a:ext cx="88036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chemeClr val="bg1"/>
                </a:solidFill>
                <a:cs typeface="B Homa" pitchFamily="2" charset="-78"/>
              </a:rPr>
              <a:t>همسری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757097" y="5391090"/>
            <a:ext cx="70724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chemeClr val="bg1"/>
                </a:solidFill>
                <a:cs typeface="B Homa" pitchFamily="2" charset="-78"/>
              </a:rPr>
              <a:t>مادری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439100" y="5848290"/>
            <a:ext cx="10567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chemeClr val="bg1"/>
                </a:solidFill>
                <a:cs typeface="B Homa" pitchFamily="2" charset="-78"/>
              </a:rPr>
              <a:t>بندگی خدا</a:t>
            </a:r>
            <a:endParaRPr lang="en-US" sz="2000" dirty="0"/>
          </a:p>
        </p:txBody>
      </p:sp>
      <p:pic>
        <p:nvPicPr>
          <p:cNvPr id="1027" name="Picture 3" descr="C:\Documents and Settings\Mahdi\Desktop\فایل شخصی مهدی\عکس\efaf%20negah%20dash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4570" y="928670"/>
            <a:ext cx="3346596" cy="2416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Oval 24"/>
          <p:cNvSpPr/>
          <p:nvPr/>
        </p:nvSpPr>
        <p:spPr>
          <a:xfrm>
            <a:off x="3952869" y="2214554"/>
            <a:ext cx="1643074" cy="127159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Homa" pitchFamily="2" charset="-78"/>
              </a:rPr>
              <a:t>یکی از راهکارها</a:t>
            </a:r>
          </a:p>
        </p:txBody>
      </p:sp>
      <p:sp>
        <p:nvSpPr>
          <p:cNvPr id="16" name="Rounded Rectangle 15"/>
          <p:cNvSpPr/>
          <p:nvPr/>
        </p:nvSpPr>
        <p:spPr>
          <a:xfrm rot="19850764">
            <a:off x="609600" y="4724400"/>
            <a:ext cx="2362200" cy="1066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latin typeface="IranNastaliq" pitchFamily="18" charset="0"/>
                <a:cs typeface="IranNastaliq" pitchFamily="18" charset="0"/>
              </a:rPr>
              <a:t>فردی آرام و با نشاط</a:t>
            </a:r>
            <a:endParaRPr lang="en-US" sz="4400" dirty="0" smtClean="0"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py of hijab-3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blipFill>
          <a:blip xmlns:r="http://schemas.openxmlformats.org/officeDocument/2006/relationships" r:embed="rId2"/>
          <a:tile tx="0" ty="0" sx="100000" sy="100000" flip="none" algn="tl"/>
        </a:blipFill>
      </a:spPr>
      <a:bodyPr rtlCol="1" anchor="ctr"/>
      <a:lstStyle>
        <a:defPPr algn="ctr">
          <a:defRPr dirty="0" smtClean="0">
            <a:cs typeface="Homa" pitchFamily="2" charset="-7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Copy of hijab-3</Template>
  <TotalTime>2822</TotalTime>
  <Words>2909</Words>
  <Application>Microsoft Office PowerPoint</Application>
  <PresentationFormat>A4 کاغذ (210x297 mm)</PresentationFormat>
  <Paragraphs>309</Paragraphs>
  <Slides>35</Slides>
  <Notes>32</Notes>
  <HiddenSlides>0</HiddenSlides>
  <MMClips>3</MMClip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عنوانهای اسلاید</vt:lpstr>
      </vt:variant>
      <vt:variant>
        <vt:i4>35</vt:i4>
      </vt:variant>
    </vt:vector>
  </HeadingPairs>
  <TitlesOfParts>
    <vt:vector size="36" baseType="lpstr">
      <vt:lpstr>Copy of hijab-3</vt:lpstr>
      <vt:lpstr>اسلاید 1</vt:lpstr>
      <vt:lpstr>اسلاید 2</vt:lpstr>
      <vt:lpstr>حجاب چیست؟  </vt:lpstr>
      <vt:lpstr>تصویر را خوب نگاه کنید: </vt:lpstr>
      <vt:lpstr>اسلاید 5</vt:lpstr>
      <vt:lpstr>اسلاید 6</vt:lpstr>
      <vt:lpstr>حجاب = رمز آرامش</vt:lpstr>
      <vt:lpstr>اسلاید 8</vt:lpstr>
      <vt:lpstr>اسلاید 9</vt:lpstr>
      <vt:lpstr>اسلاید 10</vt:lpstr>
      <vt:lpstr>اسلاید 11</vt:lpstr>
      <vt:lpstr>اسلاید 12</vt:lpstr>
      <vt:lpstr>اسلاید 13</vt:lpstr>
      <vt:lpstr>اسلاید 14</vt:lpstr>
      <vt:lpstr>اسلاید 15</vt:lpstr>
      <vt:lpstr>اسلاید 16</vt:lpstr>
      <vt:lpstr>تلاش غرب برای تحقق بزرگترین ظلم  در حق زنان  به وسیله زنان و  با شعار دفاع از حقوق زنان</vt:lpstr>
      <vt:lpstr>اسلاید 18</vt:lpstr>
      <vt:lpstr>اسلاید 19</vt:lpstr>
      <vt:lpstr>اسلاید 20</vt:lpstr>
      <vt:lpstr>اسلاید 21</vt:lpstr>
      <vt:lpstr>به نظر شما چیزهایی که می توانند روح حجاب را از انسان بگیرند یا فضای حجاب را در جامعه، غبارآلود کنند و انسان را در رسیدن به مطلوب، ناکام بگذارند کدامند؟ </vt:lpstr>
      <vt:lpstr>اسلاید 23</vt:lpstr>
      <vt:lpstr>« حجاب عرفی» چیست؟</vt:lpstr>
      <vt:lpstr>اسلاید 25</vt:lpstr>
      <vt:lpstr>اسلاید 26</vt:lpstr>
      <vt:lpstr>اسلاید 27</vt:lpstr>
      <vt:lpstr>اسلاید 28</vt:lpstr>
      <vt:lpstr>دیدگاه اسلام در مورد حجاب:</vt:lpstr>
      <vt:lpstr>اسلاید 30</vt:lpstr>
      <vt:lpstr>اسلاید 31</vt:lpstr>
      <vt:lpstr>اسلاید 32</vt:lpstr>
      <vt:lpstr>اسلاید 33</vt:lpstr>
      <vt:lpstr>اسلاید 34</vt:lpstr>
      <vt:lpstr>اسلاید 35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47</cp:revision>
  <dcterms:created xsi:type="dcterms:W3CDTF">2010-04-11T02:32:13Z</dcterms:created>
  <dcterms:modified xsi:type="dcterms:W3CDTF">2011-04-03T10:37:37Z</dcterms:modified>
</cp:coreProperties>
</file>