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4" r:id="rId1"/>
  </p:sldMasterIdLst>
  <p:notesMasterIdLst>
    <p:notesMasterId r:id="rId101"/>
  </p:notesMasterIdLst>
  <p:sldIdLst>
    <p:sldId id="681" r:id="rId2"/>
    <p:sldId id="678" r:id="rId3"/>
    <p:sldId id="692" r:id="rId4"/>
    <p:sldId id="730" r:id="rId5"/>
    <p:sldId id="731" r:id="rId6"/>
    <p:sldId id="732" r:id="rId7"/>
    <p:sldId id="733" r:id="rId8"/>
    <p:sldId id="734" r:id="rId9"/>
    <p:sldId id="735" r:id="rId10"/>
    <p:sldId id="736" r:id="rId11"/>
    <p:sldId id="737" r:id="rId12"/>
    <p:sldId id="738" r:id="rId13"/>
    <p:sldId id="739" r:id="rId14"/>
    <p:sldId id="740" r:id="rId15"/>
    <p:sldId id="741" r:id="rId16"/>
    <p:sldId id="759" r:id="rId17"/>
    <p:sldId id="784" r:id="rId18"/>
    <p:sldId id="761" r:id="rId19"/>
    <p:sldId id="762" r:id="rId20"/>
    <p:sldId id="763" r:id="rId21"/>
    <p:sldId id="705" r:id="rId22"/>
    <p:sldId id="706" r:id="rId23"/>
    <p:sldId id="766" r:id="rId24"/>
    <p:sldId id="752" r:id="rId25"/>
    <p:sldId id="753" r:id="rId26"/>
    <p:sldId id="781" r:id="rId27"/>
    <p:sldId id="782" r:id="rId28"/>
    <p:sldId id="707" r:id="rId29"/>
    <p:sldId id="710" r:id="rId30"/>
    <p:sldId id="721" r:id="rId31"/>
    <p:sldId id="722" r:id="rId32"/>
    <p:sldId id="723" r:id="rId33"/>
    <p:sldId id="724" r:id="rId34"/>
    <p:sldId id="717" r:id="rId35"/>
    <p:sldId id="725" r:id="rId36"/>
    <p:sldId id="726" r:id="rId37"/>
    <p:sldId id="712" r:id="rId38"/>
    <p:sldId id="713" r:id="rId39"/>
    <p:sldId id="714" r:id="rId40"/>
    <p:sldId id="715" r:id="rId41"/>
    <p:sldId id="716" r:id="rId42"/>
    <p:sldId id="718" r:id="rId43"/>
    <p:sldId id="719" r:id="rId44"/>
    <p:sldId id="720" r:id="rId45"/>
    <p:sldId id="768" r:id="rId46"/>
    <p:sldId id="767" r:id="rId47"/>
    <p:sldId id="769" r:id="rId48"/>
    <p:sldId id="770" r:id="rId49"/>
    <p:sldId id="771" r:id="rId50"/>
    <p:sldId id="709" r:id="rId51"/>
    <p:sldId id="708" r:id="rId52"/>
    <p:sldId id="275" r:id="rId53"/>
    <p:sldId id="687" r:id="rId54"/>
    <p:sldId id="783" r:id="rId55"/>
    <p:sldId id="711" r:id="rId56"/>
    <p:sldId id="685" r:id="rId57"/>
    <p:sldId id="682" r:id="rId58"/>
    <p:sldId id="683" r:id="rId59"/>
    <p:sldId id="686" r:id="rId60"/>
    <p:sldId id="689" r:id="rId61"/>
    <p:sldId id="688" r:id="rId62"/>
    <p:sldId id="278" r:id="rId63"/>
    <p:sldId id="679" r:id="rId64"/>
    <p:sldId id="690" r:id="rId65"/>
    <p:sldId id="691" r:id="rId66"/>
    <p:sldId id="284" r:id="rId67"/>
    <p:sldId id="283" r:id="rId68"/>
    <p:sldId id="281" r:id="rId69"/>
    <p:sldId id="289" r:id="rId70"/>
    <p:sldId id="291" r:id="rId71"/>
    <p:sldId id="292" r:id="rId72"/>
    <p:sldId id="296" r:id="rId73"/>
    <p:sldId id="297" r:id="rId74"/>
    <p:sldId id="299" r:id="rId75"/>
    <p:sldId id="301" r:id="rId76"/>
    <p:sldId id="302" r:id="rId77"/>
    <p:sldId id="303" r:id="rId78"/>
    <p:sldId id="304" r:id="rId79"/>
    <p:sldId id="306" r:id="rId80"/>
    <p:sldId id="307" r:id="rId81"/>
    <p:sldId id="309" r:id="rId82"/>
    <p:sldId id="323" r:id="rId83"/>
    <p:sldId id="485" r:id="rId84"/>
    <p:sldId id="487" r:id="rId85"/>
    <p:sldId id="785" r:id="rId86"/>
    <p:sldId id="789" r:id="rId87"/>
    <p:sldId id="790" r:id="rId88"/>
    <p:sldId id="786" r:id="rId89"/>
    <p:sldId id="788" r:id="rId90"/>
    <p:sldId id="787" r:id="rId91"/>
    <p:sldId id="794" r:id="rId92"/>
    <p:sldId id="793" r:id="rId93"/>
    <p:sldId id="791" r:id="rId94"/>
    <p:sldId id="792" r:id="rId95"/>
    <p:sldId id="778" r:id="rId96"/>
    <p:sldId id="779" r:id="rId97"/>
    <p:sldId id="796" r:id="rId98"/>
    <p:sldId id="780" r:id="rId99"/>
    <p:sldId id="765" r:id="rId100"/>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FFF99"/>
    <a:srgbClr val="CCECFF"/>
    <a:srgbClr val="3399FF"/>
    <a:srgbClr val="FF9999"/>
    <a:srgbClr val="99CCFF"/>
    <a:srgbClr val="FF6699"/>
    <a:srgbClr val="FFFFFF"/>
    <a:srgbClr val="CCFFCC"/>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p:scale>
          <a:sx n="50" d="100"/>
          <a:sy n="50" d="100"/>
        </p:scale>
        <p:origin x="-1086" y="216"/>
      </p:cViewPr>
      <p:guideLst>
        <p:guide orient="horz" pos="2160"/>
        <p:guide pos="2880"/>
      </p:guideLst>
    </p:cSldViewPr>
  </p:slideViewPr>
  <p:notesTextViewPr>
    <p:cViewPr>
      <p:scale>
        <a:sx n="1" d="1"/>
        <a:sy n="1" d="1"/>
      </p:scale>
      <p:origin x="0" y="0"/>
    </p:cViewPr>
  </p:notesTextViewPr>
  <p:sorterViewPr>
    <p:cViewPr>
      <p:scale>
        <a:sx n="95" d="100"/>
        <a:sy n="95" d="100"/>
      </p:scale>
      <p:origin x="0" y="283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AC5257-2306-4976-8CFA-E55AEBB3033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33070BEA-20D2-44C1-AF5B-354104757414}">
      <dgm:prSet phldrT="[Text]"/>
      <dgm:spPr/>
      <dgm:t>
        <a:bodyPr/>
        <a:lstStyle/>
        <a:p>
          <a:r>
            <a:rPr lang="fa-IR" dirty="0" smtClean="0"/>
            <a:t>می دهد</a:t>
          </a:r>
          <a:endParaRPr lang="en-US" dirty="0"/>
        </a:p>
      </dgm:t>
    </dgm:pt>
    <dgm:pt modelId="{065B2C12-1DAB-4191-90A2-3A97B2BB26F5}" type="parTrans" cxnId="{C7EBAB96-B4CE-44E5-BE98-99660C44B6C6}">
      <dgm:prSet/>
      <dgm:spPr/>
      <dgm:t>
        <a:bodyPr/>
        <a:lstStyle/>
        <a:p>
          <a:endParaRPr lang="en-US"/>
        </a:p>
      </dgm:t>
    </dgm:pt>
    <dgm:pt modelId="{07EA0804-0D82-4C44-9814-6D234291C19C}" type="sibTrans" cxnId="{C7EBAB96-B4CE-44E5-BE98-99660C44B6C6}">
      <dgm:prSet/>
      <dgm:spPr/>
      <dgm:t>
        <a:bodyPr/>
        <a:lstStyle/>
        <a:p>
          <a:endParaRPr lang="en-US"/>
        </a:p>
      </dgm:t>
    </dgm:pt>
    <dgm:pt modelId="{798DC534-3CFB-4A5A-9445-CD31213D8266}">
      <dgm:prSet phldrT="[Text]" custT="1"/>
      <dgm:spPr/>
      <dgm:t>
        <a:bodyPr/>
        <a:lstStyle/>
        <a:p>
          <a:pPr algn="ctr"/>
          <a:r>
            <a:rPr lang="fa-IR" sz="4000" dirty="0" smtClean="0">
              <a:solidFill>
                <a:schemeClr val="accent2"/>
              </a:solidFill>
              <a:effectLst>
                <a:outerShdw blurRad="38100" dist="38100" dir="2700000" algn="tl">
                  <a:srgbClr val="000000">
                    <a:alpha val="43137"/>
                  </a:srgbClr>
                </a:outerShdw>
              </a:effectLst>
            </a:rPr>
            <a:t>مصرف سیگار</a:t>
          </a:r>
          <a:endParaRPr lang="en-US" sz="4000" dirty="0">
            <a:solidFill>
              <a:schemeClr val="accent2"/>
            </a:solidFill>
            <a:effectLst>
              <a:outerShdw blurRad="38100" dist="38100" dir="2700000" algn="tl">
                <a:srgbClr val="000000">
                  <a:alpha val="43137"/>
                </a:srgbClr>
              </a:outerShdw>
            </a:effectLst>
          </a:endParaRPr>
        </a:p>
      </dgm:t>
    </dgm:pt>
    <dgm:pt modelId="{A64F2549-DB55-403A-AC08-C082EE7BE56D}" type="parTrans" cxnId="{BF7ACD47-8B0C-47BA-B707-B4E33A13C9DF}">
      <dgm:prSet/>
      <dgm:spPr/>
      <dgm:t>
        <a:bodyPr/>
        <a:lstStyle/>
        <a:p>
          <a:endParaRPr lang="en-US"/>
        </a:p>
      </dgm:t>
    </dgm:pt>
    <dgm:pt modelId="{27A7C4B5-C37E-4D15-9D51-F557D50D4793}" type="sibTrans" cxnId="{BF7ACD47-8B0C-47BA-B707-B4E33A13C9DF}">
      <dgm:prSet/>
      <dgm:spPr/>
      <dgm:t>
        <a:bodyPr/>
        <a:lstStyle/>
        <a:p>
          <a:endParaRPr lang="en-US"/>
        </a:p>
      </dgm:t>
    </dgm:pt>
    <dgm:pt modelId="{42B05019-5B2C-4C61-85CB-DB7E1DA15B8E}">
      <dgm:prSet phldrT="[Text]"/>
      <dgm:spPr/>
      <dgm:t>
        <a:bodyPr/>
        <a:lstStyle/>
        <a:p>
          <a:r>
            <a:rPr lang="fa-IR" dirty="0" smtClean="0"/>
            <a:t>می دهد</a:t>
          </a:r>
          <a:endParaRPr lang="en-US" dirty="0"/>
        </a:p>
      </dgm:t>
    </dgm:pt>
    <dgm:pt modelId="{6857AB26-B2AD-4FDD-889A-92FF283EDA71}" type="parTrans" cxnId="{7521869C-8231-4323-B1E7-9AF8B9D15B9C}">
      <dgm:prSet/>
      <dgm:spPr/>
      <dgm:t>
        <a:bodyPr/>
        <a:lstStyle/>
        <a:p>
          <a:endParaRPr lang="en-US"/>
        </a:p>
      </dgm:t>
    </dgm:pt>
    <dgm:pt modelId="{E36C3DC2-C230-4C8B-8085-4C9C05C1A1D1}" type="sibTrans" cxnId="{7521869C-8231-4323-B1E7-9AF8B9D15B9C}">
      <dgm:prSet/>
      <dgm:spPr/>
      <dgm:t>
        <a:bodyPr/>
        <a:lstStyle/>
        <a:p>
          <a:endParaRPr lang="en-US"/>
        </a:p>
      </dgm:t>
    </dgm:pt>
    <dgm:pt modelId="{AC0BB45C-C89F-4E52-A98A-EF6A68950A2B}">
      <dgm:prSet phldrT="[Text]" custT="1"/>
      <dgm:spPr/>
      <dgm:t>
        <a:bodyPr/>
        <a:lstStyle/>
        <a:p>
          <a:pPr algn="ctr"/>
          <a:r>
            <a:rPr lang="fa-IR" sz="5400" dirty="0" smtClean="0">
              <a:solidFill>
                <a:srgbClr val="FF66FF"/>
              </a:solidFill>
              <a:effectLst>
                <a:outerShdw blurRad="38100" dist="38100" dir="2700000" algn="tl">
                  <a:srgbClr val="000000">
                    <a:alpha val="43137"/>
                  </a:srgbClr>
                </a:outerShdw>
              </a:effectLst>
            </a:rPr>
            <a:t>مصرف الکل</a:t>
          </a:r>
          <a:endParaRPr lang="en-US" sz="5400" dirty="0">
            <a:solidFill>
              <a:srgbClr val="FF66FF"/>
            </a:solidFill>
            <a:effectLst>
              <a:outerShdw blurRad="38100" dist="38100" dir="2700000" algn="tl">
                <a:srgbClr val="000000">
                  <a:alpha val="43137"/>
                </a:srgbClr>
              </a:outerShdw>
            </a:effectLst>
          </a:endParaRPr>
        </a:p>
      </dgm:t>
    </dgm:pt>
    <dgm:pt modelId="{C6BBB27C-A2C4-4697-B6AD-C3EBA0A831C4}" type="parTrans" cxnId="{E02ADDE5-581D-4A63-A26F-D8DB41F5A2E2}">
      <dgm:prSet/>
      <dgm:spPr/>
      <dgm:t>
        <a:bodyPr/>
        <a:lstStyle/>
        <a:p>
          <a:endParaRPr lang="en-US"/>
        </a:p>
      </dgm:t>
    </dgm:pt>
    <dgm:pt modelId="{30EE5AF8-7530-4521-A72A-BFB77FD76179}" type="sibTrans" cxnId="{E02ADDE5-581D-4A63-A26F-D8DB41F5A2E2}">
      <dgm:prSet/>
      <dgm:spPr/>
      <dgm:t>
        <a:bodyPr/>
        <a:lstStyle/>
        <a:p>
          <a:endParaRPr lang="en-US"/>
        </a:p>
      </dgm:t>
    </dgm:pt>
    <dgm:pt modelId="{4D68AF19-3FFA-409C-8F39-3795A5797AC6}">
      <dgm:prSet phldrT="[Text]"/>
      <dgm:spPr/>
      <dgm:t>
        <a:bodyPr/>
        <a:lstStyle/>
        <a:p>
          <a:r>
            <a:rPr lang="fa-IR" dirty="0" smtClean="0"/>
            <a:t>سومصرف</a:t>
          </a:r>
          <a:endParaRPr lang="en-US" dirty="0"/>
        </a:p>
      </dgm:t>
    </dgm:pt>
    <dgm:pt modelId="{CFB6683F-FF0F-4541-BD8B-6989AB159D2B}" type="parTrans" cxnId="{7E2017CC-FEF4-4D2F-B5B1-F7D88BE67CC8}">
      <dgm:prSet/>
      <dgm:spPr/>
      <dgm:t>
        <a:bodyPr/>
        <a:lstStyle/>
        <a:p>
          <a:endParaRPr lang="en-US"/>
        </a:p>
      </dgm:t>
    </dgm:pt>
    <dgm:pt modelId="{F32CDC80-2283-4B92-9A50-44F52418253A}" type="sibTrans" cxnId="{7E2017CC-FEF4-4D2F-B5B1-F7D88BE67CC8}">
      <dgm:prSet/>
      <dgm:spPr/>
      <dgm:t>
        <a:bodyPr/>
        <a:lstStyle/>
        <a:p>
          <a:endParaRPr lang="en-US"/>
        </a:p>
      </dgm:t>
    </dgm:pt>
    <dgm:pt modelId="{06403497-1F71-43C3-A8D2-B73567215B0E}">
      <dgm:prSet phldrT="[Text]" custT="1"/>
      <dgm:spPr/>
      <dgm:t>
        <a:bodyPr/>
        <a:lstStyle/>
        <a:p>
          <a:pPr algn="ctr"/>
          <a:r>
            <a:rPr lang="fa-IR" sz="4000" b="1" dirty="0" smtClean="0">
              <a:solidFill>
                <a:srgbClr val="FF0000"/>
              </a:solidFill>
              <a:effectLst>
                <a:outerShdw blurRad="38100" dist="38100" dir="2700000" algn="tl">
                  <a:srgbClr val="000000">
                    <a:alpha val="43137"/>
                  </a:srgbClr>
                </a:outerShdw>
              </a:effectLst>
            </a:rPr>
            <a:t> </a:t>
          </a:r>
          <a:r>
            <a:rPr lang="fa-IR" sz="4400" b="1" dirty="0" smtClean="0">
              <a:solidFill>
                <a:srgbClr val="FF0000"/>
              </a:solidFill>
              <a:effectLst>
                <a:outerShdw blurRad="38100" dist="38100" dir="2700000" algn="tl">
                  <a:srgbClr val="000000">
                    <a:alpha val="43137"/>
                  </a:srgbClr>
                </a:outerShdw>
              </a:effectLst>
            </a:rPr>
            <a:t>مصرف حشیش وسایرمواد مخدر </a:t>
          </a:r>
          <a:endParaRPr lang="en-US" sz="4000" b="1" dirty="0">
            <a:solidFill>
              <a:srgbClr val="FF0000"/>
            </a:solidFill>
            <a:effectLst>
              <a:outerShdw blurRad="38100" dist="38100" dir="2700000" algn="tl">
                <a:srgbClr val="000000">
                  <a:alpha val="43137"/>
                </a:srgbClr>
              </a:outerShdw>
            </a:effectLst>
          </a:endParaRPr>
        </a:p>
      </dgm:t>
    </dgm:pt>
    <dgm:pt modelId="{18A3282D-11FB-472A-8ADE-FFCE78A6500E}" type="parTrans" cxnId="{BAFDDA06-6CAE-423C-A587-2209A27A7578}">
      <dgm:prSet/>
      <dgm:spPr/>
      <dgm:t>
        <a:bodyPr/>
        <a:lstStyle/>
        <a:p>
          <a:endParaRPr lang="en-US"/>
        </a:p>
      </dgm:t>
    </dgm:pt>
    <dgm:pt modelId="{8A97C1D7-85C4-4FAA-AF74-7614C38921E4}" type="sibTrans" cxnId="{BAFDDA06-6CAE-423C-A587-2209A27A7578}">
      <dgm:prSet/>
      <dgm:spPr/>
      <dgm:t>
        <a:bodyPr/>
        <a:lstStyle/>
        <a:p>
          <a:endParaRPr lang="en-US"/>
        </a:p>
      </dgm:t>
    </dgm:pt>
    <dgm:pt modelId="{031286AF-DBD0-4CB3-9410-85A1C53DF48B}" type="pres">
      <dgm:prSet presAssocID="{6BAC5257-2306-4976-8CFA-E55AEBB30332}" presName="linearFlow" presStyleCnt="0">
        <dgm:presLayoutVars>
          <dgm:dir/>
          <dgm:animLvl val="lvl"/>
          <dgm:resizeHandles val="exact"/>
        </dgm:presLayoutVars>
      </dgm:prSet>
      <dgm:spPr/>
      <dgm:t>
        <a:bodyPr/>
        <a:lstStyle/>
        <a:p>
          <a:endParaRPr lang="en-US"/>
        </a:p>
      </dgm:t>
    </dgm:pt>
    <dgm:pt modelId="{DFD22774-B2AC-4E87-AEB6-68366585495D}" type="pres">
      <dgm:prSet presAssocID="{33070BEA-20D2-44C1-AF5B-354104757414}" presName="composite" presStyleCnt="0"/>
      <dgm:spPr/>
    </dgm:pt>
    <dgm:pt modelId="{36235C38-FA90-43C5-9997-1452DA0B6D7C}" type="pres">
      <dgm:prSet presAssocID="{33070BEA-20D2-44C1-AF5B-354104757414}" presName="parentText" presStyleLbl="alignNode1" presStyleIdx="0" presStyleCnt="3">
        <dgm:presLayoutVars>
          <dgm:chMax val="1"/>
          <dgm:bulletEnabled val="1"/>
        </dgm:presLayoutVars>
      </dgm:prSet>
      <dgm:spPr/>
      <dgm:t>
        <a:bodyPr/>
        <a:lstStyle/>
        <a:p>
          <a:endParaRPr lang="en-US"/>
        </a:p>
      </dgm:t>
    </dgm:pt>
    <dgm:pt modelId="{051302FB-F5FD-4612-B3FB-AFB7D5E9195E}" type="pres">
      <dgm:prSet presAssocID="{33070BEA-20D2-44C1-AF5B-354104757414}" presName="descendantText" presStyleLbl="alignAcc1" presStyleIdx="0" presStyleCnt="3">
        <dgm:presLayoutVars>
          <dgm:bulletEnabled val="1"/>
        </dgm:presLayoutVars>
      </dgm:prSet>
      <dgm:spPr/>
      <dgm:t>
        <a:bodyPr/>
        <a:lstStyle/>
        <a:p>
          <a:endParaRPr lang="en-US"/>
        </a:p>
      </dgm:t>
    </dgm:pt>
    <dgm:pt modelId="{4F44CBF1-FAB2-437A-9A01-D99F2A716320}" type="pres">
      <dgm:prSet presAssocID="{07EA0804-0D82-4C44-9814-6D234291C19C}" presName="sp" presStyleCnt="0"/>
      <dgm:spPr/>
    </dgm:pt>
    <dgm:pt modelId="{274E94F0-BEDC-4B3C-8DEC-04E7C8FEB49F}" type="pres">
      <dgm:prSet presAssocID="{42B05019-5B2C-4C61-85CB-DB7E1DA15B8E}" presName="composite" presStyleCnt="0"/>
      <dgm:spPr/>
    </dgm:pt>
    <dgm:pt modelId="{6FCAC1A9-2EBC-42A7-9381-CD5E6805C699}" type="pres">
      <dgm:prSet presAssocID="{42B05019-5B2C-4C61-85CB-DB7E1DA15B8E}" presName="parentText" presStyleLbl="alignNode1" presStyleIdx="1" presStyleCnt="3">
        <dgm:presLayoutVars>
          <dgm:chMax val="1"/>
          <dgm:bulletEnabled val="1"/>
        </dgm:presLayoutVars>
      </dgm:prSet>
      <dgm:spPr/>
      <dgm:t>
        <a:bodyPr/>
        <a:lstStyle/>
        <a:p>
          <a:endParaRPr lang="en-US"/>
        </a:p>
      </dgm:t>
    </dgm:pt>
    <dgm:pt modelId="{F8264226-CEC3-4793-8473-3E8CE7255318}" type="pres">
      <dgm:prSet presAssocID="{42B05019-5B2C-4C61-85CB-DB7E1DA15B8E}" presName="descendantText" presStyleLbl="alignAcc1" presStyleIdx="1" presStyleCnt="3">
        <dgm:presLayoutVars>
          <dgm:bulletEnabled val="1"/>
        </dgm:presLayoutVars>
      </dgm:prSet>
      <dgm:spPr/>
      <dgm:t>
        <a:bodyPr/>
        <a:lstStyle/>
        <a:p>
          <a:endParaRPr lang="en-US"/>
        </a:p>
      </dgm:t>
    </dgm:pt>
    <dgm:pt modelId="{3B018EFD-3566-494E-892C-F4B9AB2E6461}" type="pres">
      <dgm:prSet presAssocID="{E36C3DC2-C230-4C8B-8085-4C9C05C1A1D1}" presName="sp" presStyleCnt="0"/>
      <dgm:spPr/>
    </dgm:pt>
    <dgm:pt modelId="{B2A4A295-4325-44A9-915F-AD4E68D3986B}" type="pres">
      <dgm:prSet presAssocID="{4D68AF19-3FFA-409C-8F39-3795A5797AC6}" presName="composite" presStyleCnt="0"/>
      <dgm:spPr/>
    </dgm:pt>
    <dgm:pt modelId="{1216E840-C532-4A2B-B13B-E96B358ED608}" type="pres">
      <dgm:prSet presAssocID="{4D68AF19-3FFA-409C-8F39-3795A5797AC6}" presName="parentText" presStyleLbl="alignNode1" presStyleIdx="2" presStyleCnt="3">
        <dgm:presLayoutVars>
          <dgm:chMax val="1"/>
          <dgm:bulletEnabled val="1"/>
        </dgm:presLayoutVars>
      </dgm:prSet>
      <dgm:spPr/>
      <dgm:t>
        <a:bodyPr/>
        <a:lstStyle/>
        <a:p>
          <a:endParaRPr lang="en-US"/>
        </a:p>
      </dgm:t>
    </dgm:pt>
    <dgm:pt modelId="{5FFF7C4E-D14C-440F-A4AE-FB715BB4C84D}" type="pres">
      <dgm:prSet presAssocID="{4D68AF19-3FFA-409C-8F39-3795A5797AC6}" presName="descendantText" presStyleLbl="alignAcc1" presStyleIdx="2" presStyleCnt="3">
        <dgm:presLayoutVars>
          <dgm:bulletEnabled val="1"/>
        </dgm:presLayoutVars>
      </dgm:prSet>
      <dgm:spPr/>
      <dgm:t>
        <a:bodyPr/>
        <a:lstStyle/>
        <a:p>
          <a:endParaRPr lang="en-US"/>
        </a:p>
      </dgm:t>
    </dgm:pt>
  </dgm:ptLst>
  <dgm:cxnLst>
    <dgm:cxn modelId="{7E2017CC-FEF4-4D2F-B5B1-F7D88BE67CC8}" srcId="{6BAC5257-2306-4976-8CFA-E55AEBB30332}" destId="{4D68AF19-3FFA-409C-8F39-3795A5797AC6}" srcOrd="2" destOrd="0" parTransId="{CFB6683F-FF0F-4541-BD8B-6989AB159D2B}" sibTransId="{F32CDC80-2283-4B92-9A50-44F52418253A}"/>
    <dgm:cxn modelId="{E02ADDE5-581D-4A63-A26F-D8DB41F5A2E2}" srcId="{42B05019-5B2C-4C61-85CB-DB7E1DA15B8E}" destId="{AC0BB45C-C89F-4E52-A98A-EF6A68950A2B}" srcOrd="0" destOrd="0" parTransId="{C6BBB27C-A2C4-4697-B6AD-C3EBA0A831C4}" sibTransId="{30EE5AF8-7530-4521-A72A-BFB77FD76179}"/>
    <dgm:cxn modelId="{C0AE02A8-2E75-4967-BD5E-C09820C23B83}" type="presOf" srcId="{798DC534-3CFB-4A5A-9445-CD31213D8266}" destId="{051302FB-F5FD-4612-B3FB-AFB7D5E9195E}" srcOrd="0" destOrd="0" presId="urn:microsoft.com/office/officeart/2005/8/layout/chevron2"/>
    <dgm:cxn modelId="{AF38A4BB-73C6-445E-B80E-1DC46615B0CA}" type="presOf" srcId="{6BAC5257-2306-4976-8CFA-E55AEBB30332}" destId="{031286AF-DBD0-4CB3-9410-85A1C53DF48B}" srcOrd="0" destOrd="0" presId="urn:microsoft.com/office/officeart/2005/8/layout/chevron2"/>
    <dgm:cxn modelId="{C7EBAB96-B4CE-44E5-BE98-99660C44B6C6}" srcId="{6BAC5257-2306-4976-8CFA-E55AEBB30332}" destId="{33070BEA-20D2-44C1-AF5B-354104757414}" srcOrd="0" destOrd="0" parTransId="{065B2C12-1DAB-4191-90A2-3A97B2BB26F5}" sibTransId="{07EA0804-0D82-4C44-9814-6D234291C19C}"/>
    <dgm:cxn modelId="{A6C88AB1-6D4D-4F30-8EB5-6573D24E1FF1}" type="presOf" srcId="{42B05019-5B2C-4C61-85CB-DB7E1DA15B8E}" destId="{6FCAC1A9-2EBC-42A7-9381-CD5E6805C699}" srcOrd="0" destOrd="0" presId="urn:microsoft.com/office/officeart/2005/8/layout/chevron2"/>
    <dgm:cxn modelId="{D35EE8D0-CB07-4532-85CD-2F3B895F47D7}" type="presOf" srcId="{AC0BB45C-C89F-4E52-A98A-EF6A68950A2B}" destId="{F8264226-CEC3-4793-8473-3E8CE7255318}" srcOrd="0" destOrd="0" presId="urn:microsoft.com/office/officeart/2005/8/layout/chevron2"/>
    <dgm:cxn modelId="{7521869C-8231-4323-B1E7-9AF8B9D15B9C}" srcId="{6BAC5257-2306-4976-8CFA-E55AEBB30332}" destId="{42B05019-5B2C-4C61-85CB-DB7E1DA15B8E}" srcOrd="1" destOrd="0" parTransId="{6857AB26-B2AD-4FDD-889A-92FF283EDA71}" sibTransId="{E36C3DC2-C230-4C8B-8085-4C9C05C1A1D1}"/>
    <dgm:cxn modelId="{62564C9C-DCFB-46A5-8575-97214A38CCEA}" type="presOf" srcId="{4D68AF19-3FFA-409C-8F39-3795A5797AC6}" destId="{1216E840-C532-4A2B-B13B-E96B358ED608}" srcOrd="0" destOrd="0" presId="urn:microsoft.com/office/officeart/2005/8/layout/chevron2"/>
    <dgm:cxn modelId="{1C68607B-5D47-4A7F-9769-0420B3057B83}" type="presOf" srcId="{06403497-1F71-43C3-A8D2-B73567215B0E}" destId="{5FFF7C4E-D14C-440F-A4AE-FB715BB4C84D}" srcOrd="0" destOrd="0" presId="urn:microsoft.com/office/officeart/2005/8/layout/chevron2"/>
    <dgm:cxn modelId="{539BBEF7-1AD9-4E30-BFBC-6262BC706C61}" type="presOf" srcId="{33070BEA-20D2-44C1-AF5B-354104757414}" destId="{36235C38-FA90-43C5-9997-1452DA0B6D7C}" srcOrd="0" destOrd="0" presId="urn:microsoft.com/office/officeart/2005/8/layout/chevron2"/>
    <dgm:cxn modelId="{BAFDDA06-6CAE-423C-A587-2209A27A7578}" srcId="{4D68AF19-3FFA-409C-8F39-3795A5797AC6}" destId="{06403497-1F71-43C3-A8D2-B73567215B0E}" srcOrd="0" destOrd="0" parTransId="{18A3282D-11FB-472A-8ADE-FFCE78A6500E}" sibTransId="{8A97C1D7-85C4-4FAA-AF74-7614C38921E4}"/>
    <dgm:cxn modelId="{BF7ACD47-8B0C-47BA-B707-B4E33A13C9DF}" srcId="{33070BEA-20D2-44C1-AF5B-354104757414}" destId="{798DC534-3CFB-4A5A-9445-CD31213D8266}" srcOrd="0" destOrd="0" parTransId="{A64F2549-DB55-403A-AC08-C082EE7BE56D}" sibTransId="{27A7C4B5-C37E-4D15-9D51-F557D50D4793}"/>
    <dgm:cxn modelId="{3E8EF3B0-8405-4889-9CFD-C597DE5336A0}" type="presParOf" srcId="{031286AF-DBD0-4CB3-9410-85A1C53DF48B}" destId="{DFD22774-B2AC-4E87-AEB6-68366585495D}" srcOrd="0" destOrd="0" presId="urn:microsoft.com/office/officeart/2005/8/layout/chevron2"/>
    <dgm:cxn modelId="{C6B5238D-7ED1-496D-A362-20A8B7C8D6D0}" type="presParOf" srcId="{DFD22774-B2AC-4E87-AEB6-68366585495D}" destId="{36235C38-FA90-43C5-9997-1452DA0B6D7C}" srcOrd="0" destOrd="0" presId="urn:microsoft.com/office/officeart/2005/8/layout/chevron2"/>
    <dgm:cxn modelId="{95E7C2A9-9657-4CAD-ACA8-176BC88ED759}" type="presParOf" srcId="{DFD22774-B2AC-4E87-AEB6-68366585495D}" destId="{051302FB-F5FD-4612-B3FB-AFB7D5E9195E}" srcOrd="1" destOrd="0" presId="urn:microsoft.com/office/officeart/2005/8/layout/chevron2"/>
    <dgm:cxn modelId="{A81754CD-E77B-44F0-AE0F-B96522D48209}" type="presParOf" srcId="{031286AF-DBD0-4CB3-9410-85A1C53DF48B}" destId="{4F44CBF1-FAB2-437A-9A01-D99F2A716320}" srcOrd="1" destOrd="0" presId="urn:microsoft.com/office/officeart/2005/8/layout/chevron2"/>
    <dgm:cxn modelId="{5CFE7044-5C0D-4578-B23E-4A109194DD82}" type="presParOf" srcId="{031286AF-DBD0-4CB3-9410-85A1C53DF48B}" destId="{274E94F0-BEDC-4B3C-8DEC-04E7C8FEB49F}" srcOrd="2" destOrd="0" presId="urn:microsoft.com/office/officeart/2005/8/layout/chevron2"/>
    <dgm:cxn modelId="{17EF12A4-8351-4922-94EF-D1CFC02EA66B}" type="presParOf" srcId="{274E94F0-BEDC-4B3C-8DEC-04E7C8FEB49F}" destId="{6FCAC1A9-2EBC-42A7-9381-CD5E6805C699}" srcOrd="0" destOrd="0" presId="urn:microsoft.com/office/officeart/2005/8/layout/chevron2"/>
    <dgm:cxn modelId="{FD275B2B-2639-41DD-8627-B27F8FC63E40}" type="presParOf" srcId="{274E94F0-BEDC-4B3C-8DEC-04E7C8FEB49F}" destId="{F8264226-CEC3-4793-8473-3E8CE7255318}" srcOrd="1" destOrd="0" presId="urn:microsoft.com/office/officeart/2005/8/layout/chevron2"/>
    <dgm:cxn modelId="{C08AC030-3ABC-4A0C-8ED6-12BCD16CF470}" type="presParOf" srcId="{031286AF-DBD0-4CB3-9410-85A1C53DF48B}" destId="{3B018EFD-3566-494E-892C-F4B9AB2E6461}" srcOrd="3" destOrd="0" presId="urn:microsoft.com/office/officeart/2005/8/layout/chevron2"/>
    <dgm:cxn modelId="{4E2721E7-6496-4AC2-BA05-926D17825CD1}" type="presParOf" srcId="{031286AF-DBD0-4CB3-9410-85A1C53DF48B}" destId="{B2A4A295-4325-44A9-915F-AD4E68D3986B}" srcOrd="4" destOrd="0" presId="urn:microsoft.com/office/officeart/2005/8/layout/chevron2"/>
    <dgm:cxn modelId="{55C0FAAF-1E72-43EF-B88E-7CD637E1CC3A}" type="presParOf" srcId="{B2A4A295-4325-44A9-915F-AD4E68D3986B}" destId="{1216E840-C532-4A2B-B13B-E96B358ED608}" srcOrd="0" destOrd="0" presId="urn:microsoft.com/office/officeart/2005/8/layout/chevron2"/>
    <dgm:cxn modelId="{E8F6511A-FC19-487E-BEEA-1409FF2EAF0E}" type="presParOf" srcId="{B2A4A295-4325-44A9-915F-AD4E68D3986B}" destId="{5FFF7C4E-D14C-440F-A4AE-FB715BB4C84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35C38-FA90-43C5-9997-1452DA0B6D7C}">
      <dsp:nvSpPr>
        <dsp:cNvPr id="0" name=""/>
        <dsp:cNvSpPr/>
      </dsp:nvSpPr>
      <dsp:spPr>
        <a:xfrm rot="5400000">
          <a:off x="-250643" y="252874"/>
          <a:ext cx="1670959" cy="1169671"/>
        </a:xfrm>
        <a:prstGeom prst="chevron">
          <a:avLst/>
        </a:prstGeom>
        <a:solidFill>
          <a:schemeClr val="accent1">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a-IR" sz="2500" kern="1200" dirty="0" smtClean="0"/>
            <a:t>می دهد</a:t>
          </a:r>
          <a:endParaRPr lang="en-US" sz="2500" kern="1200" dirty="0"/>
        </a:p>
      </dsp:txBody>
      <dsp:txXfrm rot="-5400000">
        <a:off x="2" y="587066"/>
        <a:ext cx="1169671" cy="501288"/>
      </dsp:txXfrm>
    </dsp:sp>
    <dsp:sp modelId="{051302FB-F5FD-4612-B3FB-AFB7D5E9195E}">
      <dsp:nvSpPr>
        <dsp:cNvPr id="0" name=""/>
        <dsp:cNvSpPr/>
      </dsp:nvSpPr>
      <dsp:spPr>
        <a:xfrm rot="5400000">
          <a:off x="4156573" y="-2984671"/>
          <a:ext cx="1086123" cy="7059928"/>
        </a:xfrm>
        <a:prstGeom prst="round2SameRect">
          <a:avLst/>
        </a:prstGeom>
        <a:solidFill>
          <a:schemeClr val="lt1">
            <a:alpha val="90000"/>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ctr" defTabSz="1778000">
            <a:lnSpc>
              <a:spcPct val="90000"/>
            </a:lnSpc>
            <a:spcBef>
              <a:spcPct val="0"/>
            </a:spcBef>
            <a:spcAft>
              <a:spcPct val="15000"/>
            </a:spcAft>
            <a:buChar char="••"/>
          </a:pPr>
          <a:r>
            <a:rPr lang="fa-IR" sz="4000" kern="1200" dirty="0" smtClean="0">
              <a:solidFill>
                <a:schemeClr val="accent2"/>
              </a:solidFill>
              <a:effectLst>
                <a:outerShdw blurRad="38100" dist="38100" dir="2700000" algn="tl">
                  <a:srgbClr val="000000">
                    <a:alpha val="43137"/>
                  </a:srgbClr>
                </a:outerShdw>
              </a:effectLst>
            </a:rPr>
            <a:t>مصرف سیگار</a:t>
          </a:r>
          <a:endParaRPr lang="en-US" sz="4000" kern="1200" dirty="0">
            <a:solidFill>
              <a:schemeClr val="accent2"/>
            </a:solidFill>
            <a:effectLst>
              <a:outerShdw blurRad="38100" dist="38100" dir="2700000" algn="tl">
                <a:srgbClr val="000000">
                  <a:alpha val="43137"/>
                </a:srgbClr>
              </a:outerShdw>
            </a:effectLst>
          </a:endParaRPr>
        </a:p>
      </dsp:txBody>
      <dsp:txXfrm rot="-5400000">
        <a:off x="1169671" y="55251"/>
        <a:ext cx="7006908" cy="980083"/>
      </dsp:txXfrm>
    </dsp:sp>
    <dsp:sp modelId="{6FCAC1A9-2EBC-42A7-9381-CD5E6805C699}">
      <dsp:nvSpPr>
        <dsp:cNvPr id="0" name=""/>
        <dsp:cNvSpPr/>
      </dsp:nvSpPr>
      <dsp:spPr>
        <a:xfrm rot="5400000">
          <a:off x="-250643" y="1730539"/>
          <a:ext cx="1670959" cy="1169671"/>
        </a:xfrm>
        <a:prstGeom prst="chevron">
          <a:avLst/>
        </a:prstGeom>
        <a:solidFill>
          <a:schemeClr val="accent1">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a-IR" sz="2500" kern="1200" dirty="0" smtClean="0"/>
            <a:t>می دهد</a:t>
          </a:r>
          <a:endParaRPr lang="en-US" sz="2500" kern="1200" dirty="0"/>
        </a:p>
      </dsp:txBody>
      <dsp:txXfrm rot="-5400000">
        <a:off x="2" y="2064731"/>
        <a:ext cx="1169671" cy="501288"/>
      </dsp:txXfrm>
    </dsp:sp>
    <dsp:sp modelId="{F8264226-CEC3-4793-8473-3E8CE7255318}">
      <dsp:nvSpPr>
        <dsp:cNvPr id="0" name=""/>
        <dsp:cNvSpPr/>
      </dsp:nvSpPr>
      <dsp:spPr>
        <a:xfrm rot="5400000">
          <a:off x="4156573" y="-1507006"/>
          <a:ext cx="1086123" cy="7059928"/>
        </a:xfrm>
        <a:prstGeom prst="round2SameRect">
          <a:avLst/>
        </a:prstGeom>
        <a:solidFill>
          <a:schemeClr val="lt1">
            <a:alpha val="90000"/>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384048" tIns="34290" rIns="34290" bIns="34290" numCol="1" spcCol="1270" anchor="ctr" anchorCtr="0">
          <a:noAutofit/>
        </a:bodyPr>
        <a:lstStyle/>
        <a:p>
          <a:pPr marL="285750" lvl="1" indent="-285750" algn="ctr" defTabSz="2400300">
            <a:lnSpc>
              <a:spcPct val="90000"/>
            </a:lnSpc>
            <a:spcBef>
              <a:spcPct val="0"/>
            </a:spcBef>
            <a:spcAft>
              <a:spcPct val="15000"/>
            </a:spcAft>
            <a:buChar char="••"/>
          </a:pPr>
          <a:r>
            <a:rPr lang="fa-IR" sz="5400" kern="1200" dirty="0" smtClean="0">
              <a:solidFill>
                <a:srgbClr val="FF66FF"/>
              </a:solidFill>
              <a:effectLst>
                <a:outerShdw blurRad="38100" dist="38100" dir="2700000" algn="tl">
                  <a:srgbClr val="000000">
                    <a:alpha val="43137"/>
                  </a:srgbClr>
                </a:outerShdw>
              </a:effectLst>
            </a:rPr>
            <a:t>مصرف الکل</a:t>
          </a:r>
          <a:endParaRPr lang="en-US" sz="5400" kern="1200" dirty="0">
            <a:solidFill>
              <a:srgbClr val="FF66FF"/>
            </a:solidFill>
            <a:effectLst>
              <a:outerShdw blurRad="38100" dist="38100" dir="2700000" algn="tl">
                <a:srgbClr val="000000">
                  <a:alpha val="43137"/>
                </a:srgbClr>
              </a:outerShdw>
            </a:effectLst>
          </a:endParaRPr>
        </a:p>
      </dsp:txBody>
      <dsp:txXfrm rot="-5400000">
        <a:off x="1169671" y="1532916"/>
        <a:ext cx="7006908" cy="980083"/>
      </dsp:txXfrm>
    </dsp:sp>
    <dsp:sp modelId="{1216E840-C532-4A2B-B13B-E96B358ED608}">
      <dsp:nvSpPr>
        <dsp:cNvPr id="0" name=""/>
        <dsp:cNvSpPr/>
      </dsp:nvSpPr>
      <dsp:spPr>
        <a:xfrm rot="5400000">
          <a:off x="-250643" y="3208204"/>
          <a:ext cx="1670959" cy="1169671"/>
        </a:xfrm>
        <a:prstGeom prst="chevron">
          <a:avLst/>
        </a:prstGeom>
        <a:solidFill>
          <a:schemeClr val="accent1">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fa-IR" sz="2500" kern="1200" dirty="0" smtClean="0"/>
            <a:t>سومصرف</a:t>
          </a:r>
          <a:endParaRPr lang="en-US" sz="2500" kern="1200" dirty="0"/>
        </a:p>
      </dsp:txBody>
      <dsp:txXfrm rot="-5400000">
        <a:off x="2" y="3542396"/>
        <a:ext cx="1169671" cy="501288"/>
      </dsp:txXfrm>
    </dsp:sp>
    <dsp:sp modelId="{5FFF7C4E-D14C-440F-A4AE-FB715BB4C84D}">
      <dsp:nvSpPr>
        <dsp:cNvPr id="0" name=""/>
        <dsp:cNvSpPr/>
      </dsp:nvSpPr>
      <dsp:spPr>
        <a:xfrm rot="5400000">
          <a:off x="4156573" y="-29341"/>
          <a:ext cx="1086123" cy="7059928"/>
        </a:xfrm>
        <a:prstGeom prst="round2SameRect">
          <a:avLst/>
        </a:prstGeom>
        <a:solidFill>
          <a:schemeClr val="lt1">
            <a:alpha val="90000"/>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ctr" defTabSz="1778000">
            <a:lnSpc>
              <a:spcPct val="90000"/>
            </a:lnSpc>
            <a:spcBef>
              <a:spcPct val="0"/>
            </a:spcBef>
            <a:spcAft>
              <a:spcPct val="15000"/>
            </a:spcAft>
            <a:buChar char="••"/>
          </a:pPr>
          <a:r>
            <a:rPr lang="fa-IR" sz="4000" b="1" kern="1200" dirty="0" smtClean="0">
              <a:solidFill>
                <a:srgbClr val="FF0000"/>
              </a:solidFill>
              <a:effectLst>
                <a:outerShdw blurRad="38100" dist="38100" dir="2700000" algn="tl">
                  <a:srgbClr val="000000">
                    <a:alpha val="43137"/>
                  </a:srgbClr>
                </a:outerShdw>
              </a:effectLst>
            </a:rPr>
            <a:t> </a:t>
          </a:r>
          <a:r>
            <a:rPr lang="fa-IR" sz="4400" b="1" kern="1200" dirty="0" smtClean="0">
              <a:solidFill>
                <a:srgbClr val="FF0000"/>
              </a:solidFill>
              <a:effectLst>
                <a:outerShdw blurRad="38100" dist="38100" dir="2700000" algn="tl">
                  <a:srgbClr val="000000">
                    <a:alpha val="43137"/>
                  </a:srgbClr>
                </a:outerShdw>
              </a:effectLst>
            </a:rPr>
            <a:t>مصرف حشیش وسایرمواد مخدر </a:t>
          </a:r>
          <a:endParaRPr lang="en-US" sz="4000" b="1" kern="1200" dirty="0">
            <a:solidFill>
              <a:srgbClr val="FF0000"/>
            </a:solidFill>
            <a:effectLst>
              <a:outerShdw blurRad="38100" dist="38100" dir="2700000" algn="tl">
                <a:srgbClr val="000000">
                  <a:alpha val="43137"/>
                </a:srgbClr>
              </a:outerShdw>
            </a:effectLst>
          </a:endParaRPr>
        </a:p>
      </dsp:txBody>
      <dsp:txXfrm rot="-5400000">
        <a:off x="1169671" y="3010581"/>
        <a:ext cx="7006908" cy="98008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DC838D5-1B0E-41A1-BAE3-EF735006AEA7}" type="datetimeFigureOut">
              <a:rPr lang="fa-IR" smtClean="0"/>
              <a:t>1435/04/22</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884F7B7C-C4C5-4B77-9979-BEA7561AC565}" type="slidenum">
              <a:rPr lang="fa-IR" smtClean="0"/>
              <a:t>‹#›</a:t>
            </a:fld>
            <a:endParaRPr lang="fa-IR"/>
          </a:p>
        </p:txBody>
      </p:sp>
    </p:spTree>
    <p:extLst>
      <p:ext uri="{BB962C8B-B14F-4D97-AF65-F5344CB8AC3E}">
        <p14:creationId xmlns:p14="http://schemas.microsoft.com/office/powerpoint/2010/main" val="81443416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dakanian Traditional " pitchFamily="2" charset="-78"/>
              </a:defRPr>
            </a:lvl1pPr>
            <a:lvl2pPr marL="742950" indent="-285750" eaLnBrk="0" hangingPunct="0">
              <a:defRPr>
                <a:solidFill>
                  <a:schemeClr val="tx1"/>
                </a:solidFill>
                <a:latin typeface="Arial" charset="0"/>
                <a:cs typeface="Ardakanian Traditional " pitchFamily="2" charset="-78"/>
              </a:defRPr>
            </a:lvl2pPr>
            <a:lvl3pPr marL="1143000" indent="-228600" eaLnBrk="0" hangingPunct="0">
              <a:defRPr>
                <a:solidFill>
                  <a:schemeClr val="tx1"/>
                </a:solidFill>
                <a:latin typeface="Arial" charset="0"/>
                <a:cs typeface="Ardakanian Traditional " pitchFamily="2" charset="-78"/>
              </a:defRPr>
            </a:lvl3pPr>
            <a:lvl4pPr marL="1600200" indent="-228600" eaLnBrk="0" hangingPunct="0">
              <a:defRPr>
                <a:solidFill>
                  <a:schemeClr val="tx1"/>
                </a:solidFill>
                <a:latin typeface="Arial" charset="0"/>
                <a:cs typeface="Ardakanian Traditional " pitchFamily="2" charset="-78"/>
              </a:defRPr>
            </a:lvl4pPr>
            <a:lvl5pPr marL="2057400" indent="-228600" eaLnBrk="0" hangingPunct="0">
              <a:defRPr>
                <a:solidFill>
                  <a:schemeClr val="tx1"/>
                </a:solidFill>
                <a:latin typeface="Arial" charset="0"/>
                <a:cs typeface="Ardakanian Traditional " pitchFamily="2" charset="-78"/>
              </a:defRPr>
            </a:lvl5pPr>
            <a:lvl6pPr marL="2514600" indent="-228600" algn="r" rtl="1" eaLnBrk="0" fontAlgn="base" hangingPunct="0">
              <a:spcBef>
                <a:spcPct val="0"/>
              </a:spcBef>
              <a:spcAft>
                <a:spcPct val="0"/>
              </a:spcAft>
              <a:defRPr>
                <a:solidFill>
                  <a:schemeClr val="tx1"/>
                </a:solidFill>
                <a:latin typeface="Arial" charset="0"/>
                <a:cs typeface="Ardakanian Traditional " pitchFamily="2" charset="-78"/>
              </a:defRPr>
            </a:lvl6pPr>
            <a:lvl7pPr marL="2971800" indent="-228600" algn="r" rtl="1" eaLnBrk="0" fontAlgn="base" hangingPunct="0">
              <a:spcBef>
                <a:spcPct val="0"/>
              </a:spcBef>
              <a:spcAft>
                <a:spcPct val="0"/>
              </a:spcAft>
              <a:defRPr>
                <a:solidFill>
                  <a:schemeClr val="tx1"/>
                </a:solidFill>
                <a:latin typeface="Arial" charset="0"/>
                <a:cs typeface="Ardakanian Traditional " pitchFamily="2" charset="-78"/>
              </a:defRPr>
            </a:lvl7pPr>
            <a:lvl8pPr marL="3429000" indent="-228600" algn="r" rtl="1" eaLnBrk="0" fontAlgn="base" hangingPunct="0">
              <a:spcBef>
                <a:spcPct val="0"/>
              </a:spcBef>
              <a:spcAft>
                <a:spcPct val="0"/>
              </a:spcAft>
              <a:defRPr>
                <a:solidFill>
                  <a:schemeClr val="tx1"/>
                </a:solidFill>
                <a:latin typeface="Arial" charset="0"/>
                <a:cs typeface="Ardakanian Traditional " pitchFamily="2" charset="-78"/>
              </a:defRPr>
            </a:lvl8pPr>
            <a:lvl9pPr marL="3886200" indent="-228600" algn="r" rtl="1" eaLnBrk="0" fontAlgn="base" hangingPunct="0">
              <a:spcBef>
                <a:spcPct val="0"/>
              </a:spcBef>
              <a:spcAft>
                <a:spcPct val="0"/>
              </a:spcAft>
              <a:defRPr>
                <a:solidFill>
                  <a:schemeClr val="tx1"/>
                </a:solidFill>
                <a:latin typeface="Arial" charset="0"/>
                <a:cs typeface="Ardakanian Traditional " pitchFamily="2" charset="-78"/>
              </a:defRPr>
            </a:lvl9pPr>
          </a:lstStyle>
          <a:p>
            <a:pPr eaLnBrk="1" hangingPunct="1"/>
            <a:fld id="{F43F2975-1469-4B88-9EEF-F2FCEF833FF2}" type="slidenum">
              <a:rPr lang="ar-SA" altLang="en-US" smtClean="0">
                <a:cs typeface="Arial" charset="0"/>
              </a:rPr>
              <a:pPr eaLnBrk="1" hangingPunct="1"/>
              <a:t>15</a:t>
            </a:fld>
            <a:endParaRPr lang="en-US" altLang="en-US" smtClean="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dakanian Traditional " pitchFamily="2" charset="-78"/>
              </a:defRPr>
            </a:lvl1pPr>
            <a:lvl2pPr marL="742950" indent="-285750" eaLnBrk="0" hangingPunct="0">
              <a:defRPr>
                <a:solidFill>
                  <a:schemeClr val="tx1"/>
                </a:solidFill>
                <a:latin typeface="Arial" charset="0"/>
                <a:cs typeface="Ardakanian Traditional " pitchFamily="2" charset="-78"/>
              </a:defRPr>
            </a:lvl2pPr>
            <a:lvl3pPr marL="1143000" indent="-228600" eaLnBrk="0" hangingPunct="0">
              <a:defRPr>
                <a:solidFill>
                  <a:schemeClr val="tx1"/>
                </a:solidFill>
                <a:latin typeface="Arial" charset="0"/>
                <a:cs typeface="Ardakanian Traditional " pitchFamily="2" charset="-78"/>
              </a:defRPr>
            </a:lvl3pPr>
            <a:lvl4pPr marL="1600200" indent="-228600" eaLnBrk="0" hangingPunct="0">
              <a:defRPr>
                <a:solidFill>
                  <a:schemeClr val="tx1"/>
                </a:solidFill>
                <a:latin typeface="Arial" charset="0"/>
                <a:cs typeface="Ardakanian Traditional " pitchFamily="2" charset="-78"/>
              </a:defRPr>
            </a:lvl4pPr>
            <a:lvl5pPr marL="2057400" indent="-228600" eaLnBrk="0" hangingPunct="0">
              <a:defRPr>
                <a:solidFill>
                  <a:schemeClr val="tx1"/>
                </a:solidFill>
                <a:latin typeface="Arial" charset="0"/>
                <a:cs typeface="Ardakanian Traditional " pitchFamily="2" charset="-78"/>
              </a:defRPr>
            </a:lvl5pPr>
            <a:lvl6pPr marL="2514600" indent="-228600" algn="r" rtl="1" eaLnBrk="0" fontAlgn="base" hangingPunct="0">
              <a:spcBef>
                <a:spcPct val="0"/>
              </a:spcBef>
              <a:spcAft>
                <a:spcPct val="0"/>
              </a:spcAft>
              <a:defRPr>
                <a:solidFill>
                  <a:schemeClr val="tx1"/>
                </a:solidFill>
                <a:latin typeface="Arial" charset="0"/>
                <a:cs typeface="Ardakanian Traditional " pitchFamily="2" charset="-78"/>
              </a:defRPr>
            </a:lvl6pPr>
            <a:lvl7pPr marL="2971800" indent="-228600" algn="r" rtl="1" eaLnBrk="0" fontAlgn="base" hangingPunct="0">
              <a:spcBef>
                <a:spcPct val="0"/>
              </a:spcBef>
              <a:spcAft>
                <a:spcPct val="0"/>
              </a:spcAft>
              <a:defRPr>
                <a:solidFill>
                  <a:schemeClr val="tx1"/>
                </a:solidFill>
                <a:latin typeface="Arial" charset="0"/>
                <a:cs typeface="Ardakanian Traditional " pitchFamily="2" charset="-78"/>
              </a:defRPr>
            </a:lvl7pPr>
            <a:lvl8pPr marL="3429000" indent="-228600" algn="r" rtl="1" eaLnBrk="0" fontAlgn="base" hangingPunct="0">
              <a:spcBef>
                <a:spcPct val="0"/>
              </a:spcBef>
              <a:spcAft>
                <a:spcPct val="0"/>
              </a:spcAft>
              <a:defRPr>
                <a:solidFill>
                  <a:schemeClr val="tx1"/>
                </a:solidFill>
                <a:latin typeface="Arial" charset="0"/>
                <a:cs typeface="Ardakanian Traditional " pitchFamily="2" charset="-78"/>
              </a:defRPr>
            </a:lvl8pPr>
            <a:lvl9pPr marL="3886200" indent="-228600" algn="r" rtl="1" eaLnBrk="0" fontAlgn="base" hangingPunct="0">
              <a:spcBef>
                <a:spcPct val="0"/>
              </a:spcBef>
              <a:spcAft>
                <a:spcPct val="0"/>
              </a:spcAft>
              <a:defRPr>
                <a:solidFill>
                  <a:schemeClr val="tx1"/>
                </a:solidFill>
                <a:latin typeface="Arial" charset="0"/>
                <a:cs typeface="Ardakanian Traditional " pitchFamily="2" charset="-78"/>
              </a:defRPr>
            </a:lvl9pPr>
          </a:lstStyle>
          <a:p>
            <a:pPr eaLnBrk="1" hangingPunct="1"/>
            <a:fld id="{86EEB9BC-C03C-4306-B215-301E42E100E7}" type="slidenum">
              <a:rPr lang="ar-SA" altLang="en-US" smtClean="0">
                <a:cs typeface="Arial" charset="0"/>
              </a:rPr>
              <a:pPr eaLnBrk="1" hangingPunct="1"/>
              <a:t>26</a:t>
            </a:fld>
            <a:endParaRPr lang="en-US" altLang="en-US" smtClean="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In </a:t>
            </a:r>
            <a:r>
              <a:rPr lang="en-US" b="1" smtClean="0"/>
              <a:t>1885</a:t>
            </a:r>
            <a:r>
              <a:rPr lang="en-US" smtClean="0"/>
              <a:t>, ephedrine, the active alkaloid present in ephedra, was extracted and studied. </a:t>
            </a: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pitchFamily="34" charset="0"/>
                <a:ea typeface="MS PGothic" pitchFamily="34" charset="-128"/>
              </a:defRPr>
            </a:lvl1pPr>
            <a:lvl2pPr marL="702756" indent="-270291" eaLnBrk="0" hangingPunct="0">
              <a:defRPr sz="2300">
                <a:solidFill>
                  <a:schemeClr val="tx1"/>
                </a:solidFill>
                <a:latin typeface="Arial" pitchFamily="34" charset="0"/>
                <a:ea typeface="MS PGothic" pitchFamily="34" charset="-128"/>
              </a:defRPr>
            </a:lvl2pPr>
            <a:lvl3pPr marL="1081164" indent="-216233" eaLnBrk="0" hangingPunct="0">
              <a:defRPr sz="2300">
                <a:solidFill>
                  <a:schemeClr val="tx1"/>
                </a:solidFill>
                <a:latin typeface="Arial" pitchFamily="34" charset="0"/>
                <a:ea typeface="MS PGothic" pitchFamily="34" charset="-128"/>
              </a:defRPr>
            </a:lvl3pPr>
            <a:lvl4pPr marL="1513629" indent="-216233" eaLnBrk="0" hangingPunct="0">
              <a:defRPr sz="2300">
                <a:solidFill>
                  <a:schemeClr val="tx1"/>
                </a:solidFill>
                <a:latin typeface="Arial" pitchFamily="34" charset="0"/>
                <a:ea typeface="MS PGothic" pitchFamily="34" charset="-128"/>
              </a:defRPr>
            </a:lvl4pPr>
            <a:lvl5pPr marL="1946095" indent="-216233" eaLnBrk="0" hangingPunct="0">
              <a:defRPr sz="2300">
                <a:solidFill>
                  <a:schemeClr val="tx1"/>
                </a:solidFill>
                <a:latin typeface="Arial" pitchFamily="34" charset="0"/>
                <a:ea typeface="MS PGothic" pitchFamily="34" charset="-128"/>
              </a:defRPr>
            </a:lvl5pPr>
            <a:lvl6pPr marL="2378560" indent="-216233" algn="l" rtl="0" eaLnBrk="0" fontAlgn="base" hangingPunct="0">
              <a:spcBef>
                <a:spcPct val="0"/>
              </a:spcBef>
              <a:spcAft>
                <a:spcPct val="0"/>
              </a:spcAft>
              <a:defRPr sz="2300">
                <a:solidFill>
                  <a:schemeClr val="tx1"/>
                </a:solidFill>
                <a:latin typeface="Arial" pitchFamily="34" charset="0"/>
                <a:ea typeface="MS PGothic" pitchFamily="34" charset="-128"/>
              </a:defRPr>
            </a:lvl6pPr>
            <a:lvl7pPr marL="2811026" indent="-216233" algn="l" rtl="0" eaLnBrk="0" fontAlgn="base" hangingPunct="0">
              <a:spcBef>
                <a:spcPct val="0"/>
              </a:spcBef>
              <a:spcAft>
                <a:spcPct val="0"/>
              </a:spcAft>
              <a:defRPr sz="2300">
                <a:solidFill>
                  <a:schemeClr val="tx1"/>
                </a:solidFill>
                <a:latin typeface="Arial" pitchFamily="34" charset="0"/>
                <a:ea typeface="MS PGothic" pitchFamily="34" charset="-128"/>
              </a:defRPr>
            </a:lvl7pPr>
            <a:lvl8pPr marL="3243491" indent="-216233" algn="l" rtl="0" eaLnBrk="0" fontAlgn="base" hangingPunct="0">
              <a:spcBef>
                <a:spcPct val="0"/>
              </a:spcBef>
              <a:spcAft>
                <a:spcPct val="0"/>
              </a:spcAft>
              <a:defRPr sz="2300">
                <a:solidFill>
                  <a:schemeClr val="tx1"/>
                </a:solidFill>
                <a:latin typeface="Arial" pitchFamily="34" charset="0"/>
                <a:ea typeface="MS PGothic" pitchFamily="34" charset="-128"/>
              </a:defRPr>
            </a:lvl8pPr>
            <a:lvl9pPr marL="3675957" indent="-216233" algn="l" rtl="0" eaLnBrk="0" fontAlgn="base" hangingPunct="0">
              <a:spcBef>
                <a:spcPct val="0"/>
              </a:spcBef>
              <a:spcAft>
                <a:spcPct val="0"/>
              </a:spcAft>
              <a:defRPr sz="2300">
                <a:solidFill>
                  <a:schemeClr val="tx1"/>
                </a:solidFill>
                <a:latin typeface="Arial" pitchFamily="34" charset="0"/>
                <a:ea typeface="MS PGothic" pitchFamily="34" charset="-128"/>
              </a:defRPr>
            </a:lvl9pPr>
          </a:lstStyle>
          <a:p>
            <a:pPr eaLnBrk="1" hangingPunct="1"/>
            <a:fld id="{7AA477B2-FE84-4BF9-A678-5DAB68D8CC95}" type="slidenum">
              <a:rPr lang="en-US" sz="1100"/>
              <a:pPr eaLnBrk="1" hangingPunct="1"/>
              <a:t>52</a:t>
            </a:fld>
            <a:endParaRPr lang="en-US" sz="11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1</a:t>
            </a: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pitchFamily="34" charset="0"/>
                <a:ea typeface="MS PGothic" pitchFamily="34" charset="-128"/>
              </a:defRPr>
            </a:lvl1pPr>
            <a:lvl2pPr marL="702756" indent="-270291" eaLnBrk="0" hangingPunct="0">
              <a:defRPr sz="2300">
                <a:solidFill>
                  <a:schemeClr val="tx1"/>
                </a:solidFill>
                <a:latin typeface="Arial" pitchFamily="34" charset="0"/>
                <a:ea typeface="MS PGothic" pitchFamily="34" charset="-128"/>
              </a:defRPr>
            </a:lvl2pPr>
            <a:lvl3pPr marL="1081164" indent="-216233" eaLnBrk="0" hangingPunct="0">
              <a:defRPr sz="2300">
                <a:solidFill>
                  <a:schemeClr val="tx1"/>
                </a:solidFill>
                <a:latin typeface="Arial" pitchFamily="34" charset="0"/>
                <a:ea typeface="MS PGothic" pitchFamily="34" charset="-128"/>
              </a:defRPr>
            </a:lvl3pPr>
            <a:lvl4pPr marL="1513629" indent="-216233" eaLnBrk="0" hangingPunct="0">
              <a:defRPr sz="2300">
                <a:solidFill>
                  <a:schemeClr val="tx1"/>
                </a:solidFill>
                <a:latin typeface="Arial" pitchFamily="34" charset="0"/>
                <a:ea typeface="MS PGothic" pitchFamily="34" charset="-128"/>
              </a:defRPr>
            </a:lvl4pPr>
            <a:lvl5pPr marL="1946095" indent="-216233" eaLnBrk="0" hangingPunct="0">
              <a:defRPr sz="2300">
                <a:solidFill>
                  <a:schemeClr val="tx1"/>
                </a:solidFill>
                <a:latin typeface="Arial" pitchFamily="34" charset="0"/>
                <a:ea typeface="MS PGothic" pitchFamily="34" charset="-128"/>
              </a:defRPr>
            </a:lvl5pPr>
            <a:lvl6pPr marL="2378560" indent="-216233" algn="l" rtl="0" eaLnBrk="0" fontAlgn="base" hangingPunct="0">
              <a:spcBef>
                <a:spcPct val="0"/>
              </a:spcBef>
              <a:spcAft>
                <a:spcPct val="0"/>
              </a:spcAft>
              <a:defRPr sz="2300">
                <a:solidFill>
                  <a:schemeClr val="tx1"/>
                </a:solidFill>
                <a:latin typeface="Arial" pitchFamily="34" charset="0"/>
                <a:ea typeface="MS PGothic" pitchFamily="34" charset="-128"/>
              </a:defRPr>
            </a:lvl6pPr>
            <a:lvl7pPr marL="2811026" indent="-216233" algn="l" rtl="0" eaLnBrk="0" fontAlgn="base" hangingPunct="0">
              <a:spcBef>
                <a:spcPct val="0"/>
              </a:spcBef>
              <a:spcAft>
                <a:spcPct val="0"/>
              </a:spcAft>
              <a:defRPr sz="2300">
                <a:solidFill>
                  <a:schemeClr val="tx1"/>
                </a:solidFill>
                <a:latin typeface="Arial" pitchFamily="34" charset="0"/>
                <a:ea typeface="MS PGothic" pitchFamily="34" charset="-128"/>
              </a:defRPr>
            </a:lvl7pPr>
            <a:lvl8pPr marL="3243491" indent="-216233" algn="l" rtl="0" eaLnBrk="0" fontAlgn="base" hangingPunct="0">
              <a:spcBef>
                <a:spcPct val="0"/>
              </a:spcBef>
              <a:spcAft>
                <a:spcPct val="0"/>
              </a:spcAft>
              <a:defRPr sz="2300">
                <a:solidFill>
                  <a:schemeClr val="tx1"/>
                </a:solidFill>
                <a:latin typeface="Arial" pitchFamily="34" charset="0"/>
                <a:ea typeface="MS PGothic" pitchFamily="34" charset="-128"/>
              </a:defRPr>
            </a:lvl8pPr>
            <a:lvl9pPr marL="3675957" indent="-216233" algn="l" rtl="0" eaLnBrk="0" fontAlgn="base" hangingPunct="0">
              <a:spcBef>
                <a:spcPct val="0"/>
              </a:spcBef>
              <a:spcAft>
                <a:spcPct val="0"/>
              </a:spcAft>
              <a:defRPr sz="2300">
                <a:solidFill>
                  <a:schemeClr val="tx1"/>
                </a:solidFill>
                <a:latin typeface="Arial" pitchFamily="34" charset="0"/>
                <a:ea typeface="MS PGothic" pitchFamily="34" charset="-128"/>
              </a:defRPr>
            </a:lvl9pPr>
          </a:lstStyle>
          <a:p>
            <a:pPr eaLnBrk="1" hangingPunct="1"/>
            <a:fld id="{17538503-8317-46CA-9F74-1F31F575AD25}" type="slidenum">
              <a:rPr lang="en-US" sz="1100"/>
              <a:pPr eaLnBrk="1" hangingPunct="1"/>
              <a:t>54</a:t>
            </a:fld>
            <a:endParaRPr lang="en-US" sz="11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Rylander described punding in 26% (40 of 150) of the amphetamine addicts he interviewed, atypical antipsychotics</a:t>
            </a:r>
            <a:endParaRPr lang="en-GB" smtClean="0"/>
          </a:p>
        </p:txBody>
      </p:sp>
      <p:sp>
        <p:nvSpPr>
          <p:cNvPr id="983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pitchFamily="34" charset="0"/>
                <a:ea typeface="MS PGothic" pitchFamily="34" charset="-128"/>
              </a:defRPr>
            </a:lvl1pPr>
            <a:lvl2pPr marL="702756" indent="-270291" eaLnBrk="0" hangingPunct="0">
              <a:defRPr sz="2300">
                <a:solidFill>
                  <a:schemeClr val="tx1"/>
                </a:solidFill>
                <a:latin typeface="Arial" pitchFamily="34" charset="0"/>
                <a:ea typeface="MS PGothic" pitchFamily="34" charset="-128"/>
              </a:defRPr>
            </a:lvl2pPr>
            <a:lvl3pPr marL="1081164" indent="-216233" eaLnBrk="0" hangingPunct="0">
              <a:defRPr sz="2300">
                <a:solidFill>
                  <a:schemeClr val="tx1"/>
                </a:solidFill>
                <a:latin typeface="Arial" pitchFamily="34" charset="0"/>
                <a:ea typeface="MS PGothic" pitchFamily="34" charset="-128"/>
              </a:defRPr>
            </a:lvl3pPr>
            <a:lvl4pPr marL="1513629" indent="-216233" eaLnBrk="0" hangingPunct="0">
              <a:defRPr sz="2300">
                <a:solidFill>
                  <a:schemeClr val="tx1"/>
                </a:solidFill>
                <a:latin typeface="Arial" pitchFamily="34" charset="0"/>
                <a:ea typeface="MS PGothic" pitchFamily="34" charset="-128"/>
              </a:defRPr>
            </a:lvl4pPr>
            <a:lvl5pPr marL="1946095" indent="-216233" eaLnBrk="0" hangingPunct="0">
              <a:defRPr sz="2300">
                <a:solidFill>
                  <a:schemeClr val="tx1"/>
                </a:solidFill>
                <a:latin typeface="Arial" pitchFamily="34" charset="0"/>
                <a:ea typeface="MS PGothic" pitchFamily="34" charset="-128"/>
              </a:defRPr>
            </a:lvl5pPr>
            <a:lvl6pPr marL="2378560" indent="-216233" algn="l" rtl="0" eaLnBrk="0" fontAlgn="base" hangingPunct="0">
              <a:spcBef>
                <a:spcPct val="0"/>
              </a:spcBef>
              <a:spcAft>
                <a:spcPct val="0"/>
              </a:spcAft>
              <a:defRPr sz="2300">
                <a:solidFill>
                  <a:schemeClr val="tx1"/>
                </a:solidFill>
                <a:latin typeface="Arial" pitchFamily="34" charset="0"/>
                <a:ea typeface="MS PGothic" pitchFamily="34" charset="-128"/>
              </a:defRPr>
            </a:lvl6pPr>
            <a:lvl7pPr marL="2811026" indent="-216233" algn="l" rtl="0" eaLnBrk="0" fontAlgn="base" hangingPunct="0">
              <a:spcBef>
                <a:spcPct val="0"/>
              </a:spcBef>
              <a:spcAft>
                <a:spcPct val="0"/>
              </a:spcAft>
              <a:defRPr sz="2300">
                <a:solidFill>
                  <a:schemeClr val="tx1"/>
                </a:solidFill>
                <a:latin typeface="Arial" pitchFamily="34" charset="0"/>
                <a:ea typeface="MS PGothic" pitchFamily="34" charset="-128"/>
              </a:defRPr>
            </a:lvl7pPr>
            <a:lvl8pPr marL="3243491" indent="-216233" algn="l" rtl="0" eaLnBrk="0" fontAlgn="base" hangingPunct="0">
              <a:spcBef>
                <a:spcPct val="0"/>
              </a:spcBef>
              <a:spcAft>
                <a:spcPct val="0"/>
              </a:spcAft>
              <a:defRPr sz="2300">
                <a:solidFill>
                  <a:schemeClr val="tx1"/>
                </a:solidFill>
                <a:latin typeface="Arial" pitchFamily="34" charset="0"/>
                <a:ea typeface="MS PGothic" pitchFamily="34" charset="-128"/>
              </a:defRPr>
            </a:lvl8pPr>
            <a:lvl9pPr marL="3675957" indent="-216233" algn="l" rtl="0" eaLnBrk="0" fontAlgn="base" hangingPunct="0">
              <a:spcBef>
                <a:spcPct val="0"/>
              </a:spcBef>
              <a:spcAft>
                <a:spcPct val="0"/>
              </a:spcAft>
              <a:defRPr sz="2300">
                <a:solidFill>
                  <a:schemeClr val="tx1"/>
                </a:solidFill>
                <a:latin typeface="Arial" pitchFamily="34" charset="0"/>
                <a:ea typeface="MS PGothic" pitchFamily="34" charset="-128"/>
              </a:defRPr>
            </a:lvl9pPr>
          </a:lstStyle>
          <a:p>
            <a:pPr eaLnBrk="1" hangingPunct="1"/>
            <a:fld id="{BBD785E9-EB68-4A75-BEB1-962A70F49EE6}" type="slidenum">
              <a:rPr lang="en-US" sz="1100"/>
              <a:pPr eaLnBrk="1" hangingPunct="1"/>
              <a:t>70</a:t>
            </a:fld>
            <a:endParaRPr lang="en-US" sz="11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Acute </a:t>
            </a:r>
            <a:r>
              <a:rPr lang="en-US" dirty="0" err="1" smtClean="0"/>
              <a:t>noncardiogenic</a:t>
            </a:r>
            <a:r>
              <a:rPr lang="en-US" dirty="0" smtClean="0"/>
              <a:t> pulmonary edema may occur after smoking methamphetamine despite </a:t>
            </a:r>
            <a:r>
              <a:rPr lang="en-US" b="1" dirty="0" smtClean="0"/>
              <a:t>normal pulmonary artery </a:t>
            </a:r>
            <a:r>
              <a:rPr lang="en-US" dirty="0" smtClean="0"/>
              <a:t>and pulmonary wedge pressures. Respiratory failure and hypotension requiring mechanical ventilation and vasopressor support have been reported and have been reported to be reversible.</a:t>
            </a:r>
          </a:p>
          <a:p>
            <a:r>
              <a:rPr lang="en-US" dirty="0" smtClean="0"/>
              <a:t>Although the role methamphetamine plays in inducing </a:t>
            </a:r>
            <a:r>
              <a:rPr lang="en-US" b="1" dirty="0" smtClean="0"/>
              <a:t>PAH</a:t>
            </a:r>
            <a:r>
              <a:rPr lang="en-US" dirty="0" smtClean="0"/>
              <a:t> remains unclear, proposed mechanisms </a:t>
            </a:r>
            <a:r>
              <a:rPr lang="en-US" b="1" dirty="0" smtClean="0"/>
              <a:t>include toxic endothelial injury, hypoxic insult, direct spasm, vasculitis, and dysregulation of vascular tone.</a:t>
            </a:r>
            <a:r>
              <a:rPr lang="en-US" dirty="0" smtClean="0"/>
              <a:t> One favored hypothesis is that methamphetamine induces PAH by the same mechanism as </a:t>
            </a:r>
            <a:r>
              <a:rPr lang="en-US" dirty="0" err="1" smtClean="0"/>
              <a:t>fenfluramine</a:t>
            </a:r>
            <a:r>
              <a:rPr lang="en-US" dirty="0" smtClean="0"/>
              <a:t>, through interaction with serotonin transporters resulting in serotonin release.</a:t>
            </a:r>
          </a:p>
          <a:p>
            <a:r>
              <a:rPr lang="en-US" dirty="0" smtClean="0"/>
              <a:t>Because symptoms may develop very gradually, patients may delay seeing a physician for years. Common symptoms are </a:t>
            </a:r>
            <a:r>
              <a:rPr lang="en-US" b="1" dirty="0" smtClean="0"/>
              <a:t>shortness of breath, fatigue, non-productive cough, angina pectoris, fainting or syncope, peripheral edema</a:t>
            </a:r>
            <a:r>
              <a:rPr lang="en-US" dirty="0" smtClean="0"/>
              <a:t> (swelling around the ankles and feet), and rarely hemoptysis (coughing up blood).</a:t>
            </a:r>
          </a:p>
          <a:p>
            <a:endParaRPr lang="en-GB" dirty="0" smtClean="0"/>
          </a:p>
        </p:txBody>
      </p:sp>
      <p:sp>
        <p:nvSpPr>
          <p:cNvPr id="1105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pitchFamily="34" charset="0"/>
                <a:ea typeface="MS PGothic" pitchFamily="34" charset="-128"/>
              </a:defRPr>
            </a:lvl1pPr>
            <a:lvl2pPr marL="702756" indent="-270291" eaLnBrk="0" hangingPunct="0">
              <a:defRPr sz="2300">
                <a:solidFill>
                  <a:schemeClr val="tx1"/>
                </a:solidFill>
                <a:latin typeface="Arial" pitchFamily="34" charset="0"/>
                <a:ea typeface="MS PGothic" pitchFamily="34" charset="-128"/>
              </a:defRPr>
            </a:lvl2pPr>
            <a:lvl3pPr marL="1081164" indent="-216233" eaLnBrk="0" hangingPunct="0">
              <a:defRPr sz="2300">
                <a:solidFill>
                  <a:schemeClr val="tx1"/>
                </a:solidFill>
                <a:latin typeface="Arial" pitchFamily="34" charset="0"/>
                <a:ea typeface="MS PGothic" pitchFamily="34" charset="-128"/>
              </a:defRPr>
            </a:lvl3pPr>
            <a:lvl4pPr marL="1513629" indent="-216233" eaLnBrk="0" hangingPunct="0">
              <a:defRPr sz="2300">
                <a:solidFill>
                  <a:schemeClr val="tx1"/>
                </a:solidFill>
                <a:latin typeface="Arial" pitchFamily="34" charset="0"/>
                <a:ea typeface="MS PGothic" pitchFamily="34" charset="-128"/>
              </a:defRPr>
            </a:lvl4pPr>
            <a:lvl5pPr marL="1946095" indent="-216233" eaLnBrk="0" hangingPunct="0">
              <a:defRPr sz="2300">
                <a:solidFill>
                  <a:schemeClr val="tx1"/>
                </a:solidFill>
                <a:latin typeface="Arial" pitchFamily="34" charset="0"/>
                <a:ea typeface="MS PGothic" pitchFamily="34" charset="-128"/>
              </a:defRPr>
            </a:lvl5pPr>
            <a:lvl6pPr marL="2378560" indent="-216233" algn="l" rtl="0" eaLnBrk="0" fontAlgn="base" hangingPunct="0">
              <a:spcBef>
                <a:spcPct val="0"/>
              </a:spcBef>
              <a:spcAft>
                <a:spcPct val="0"/>
              </a:spcAft>
              <a:defRPr sz="2300">
                <a:solidFill>
                  <a:schemeClr val="tx1"/>
                </a:solidFill>
                <a:latin typeface="Arial" pitchFamily="34" charset="0"/>
                <a:ea typeface="MS PGothic" pitchFamily="34" charset="-128"/>
              </a:defRPr>
            </a:lvl6pPr>
            <a:lvl7pPr marL="2811026" indent="-216233" algn="l" rtl="0" eaLnBrk="0" fontAlgn="base" hangingPunct="0">
              <a:spcBef>
                <a:spcPct val="0"/>
              </a:spcBef>
              <a:spcAft>
                <a:spcPct val="0"/>
              </a:spcAft>
              <a:defRPr sz="2300">
                <a:solidFill>
                  <a:schemeClr val="tx1"/>
                </a:solidFill>
                <a:latin typeface="Arial" pitchFamily="34" charset="0"/>
                <a:ea typeface="MS PGothic" pitchFamily="34" charset="-128"/>
              </a:defRPr>
            </a:lvl7pPr>
            <a:lvl8pPr marL="3243491" indent="-216233" algn="l" rtl="0" eaLnBrk="0" fontAlgn="base" hangingPunct="0">
              <a:spcBef>
                <a:spcPct val="0"/>
              </a:spcBef>
              <a:spcAft>
                <a:spcPct val="0"/>
              </a:spcAft>
              <a:defRPr sz="2300">
                <a:solidFill>
                  <a:schemeClr val="tx1"/>
                </a:solidFill>
                <a:latin typeface="Arial" pitchFamily="34" charset="0"/>
                <a:ea typeface="MS PGothic" pitchFamily="34" charset="-128"/>
              </a:defRPr>
            </a:lvl8pPr>
            <a:lvl9pPr marL="3675957" indent="-216233" algn="l" rtl="0" eaLnBrk="0" fontAlgn="base" hangingPunct="0">
              <a:spcBef>
                <a:spcPct val="0"/>
              </a:spcBef>
              <a:spcAft>
                <a:spcPct val="0"/>
              </a:spcAft>
              <a:defRPr sz="2300">
                <a:solidFill>
                  <a:schemeClr val="tx1"/>
                </a:solidFill>
                <a:latin typeface="Arial" pitchFamily="34" charset="0"/>
                <a:ea typeface="MS PGothic" pitchFamily="34" charset="-128"/>
              </a:defRPr>
            </a:lvl9pPr>
          </a:lstStyle>
          <a:p>
            <a:pPr eaLnBrk="1" hangingPunct="1"/>
            <a:fld id="{081B50E7-00EB-4F0A-8C47-C49E12A6C971}" type="slidenum">
              <a:rPr lang="en-US" sz="1100"/>
              <a:pPr eaLnBrk="1" hangingPunct="1"/>
              <a:t>75</a:t>
            </a:fld>
            <a:endParaRPr lang="en-US" sz="11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smtClean="0"/>
              <a:t>Pott's</a:t>
            </a:r>
            <a:r>
              <a:rPr lang="en-US" dirty="0" smtClean="0"/>
              <a:t> puffy tumor, first described by Sir </a:t>
            </a:r>
            <a:r>
              <a:rPr lang="en-US" dirty="0" err="1" smtClean="0"/>
              <a:t>Percivall</a:t>
            </a:r>
            <a:r>
              <a:rPr lang="en-US" dirty="0" smtClean="0"/>
              <a:t> </a:t>
            </a:r>
            <a:r>
              <a:rPr lang="en-US" dirty="0" err="1" smtClean="0"/>
              <a:t>Pott</a:t>
            </a:r>
            <a:r>
              <a:rPr lang="en-US" dirty="0" smtClean="0"/>
              <a:t> in 1760, is characterized by an osteomyelitis of the frontal bone, either direct or through </a:t>
            </a:r>
            <a:r>
              <a:rPr lang="en-US" dirty="0" err="1" smtClean="0"/>
              <a:t>haematogenic</a:t>
            </a:r>
            <a:r>
              <a:rPr lang="en-US" dirty="0" smtClean="0"/>
              <a:t> spread.</a:t>
            </a:r>
          </a:p>
          <a:p>
            <a:endParaRPr lang="en-GB" dirty="0" smtClean="0"/>
          </a:p>
        </p:txBody>
      </p:sp>
      <p:sp>
        <p:nvSpPr>
          <p:cNvPr id="1167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pitchFamily="34" charset="0"/>
                <a:ea typeface="MS PGothic" pitchFamily="34" charset="-128"/>
              </a:defRPr>
            </a:lvl1pPr>
            <a:lvl2pPr marL="702756" indent="-270291" eaLnBrk="0" hangingPunct="0">
              <a:defRPr sz="2300">
                <a:solidFill>
                  <a:schemeClr val="tx1"/>
                </a:solidFill>
                <a:latin typeface="Arial" pitchFamily="34" charset="0"/>
                <a:ea typeface="MS PGothic" pitchFamily="34" charset="-128"/>
              </a:defRPr>
            </a:lvl2pPr>
            <a:lvl3pPr marL="1081164" indent="-216233" eaLnBrk="0" hangingPunct="0">
              <a:defRPr sz="2300">
                <a:solidFill>
                  <a:schemeClr val="tx1"/>
                </a:solidFill>
                <a:latin typeface="Arial" pitchFamily="34" charset="0"/>
                <a:ea typeface="MS PGothic" pitchFamily="34" charset="-128"/>
              </a:defRPr>
            </a:lvl3pPr>
            <a:lvl4pPr marL="1513629" indent="-216233" eaLnBrk="0" hangingPunct="0">
              <a:defRPr sz="2300">
                <a:solidFill>
                  <a:schemeClr val="tx1"/>
                </a:solidFill>
                <a:latin typeface="Arial" pitchFamily="34" charset="0"/>
                <a:ea typeface="MS PGothic" pitchFamily="34" charset="-128"/>
              </a:defRPr>
            </a:lvl4pPr>
            <a:lvl5pPr marL="1946095" indent="-216233" eaLnBrk="0" hangingPunct="0">
              <a:defRPr sz="2300">
                <a:solidFill>
                  <a:schemeClr val="tx1"/>
                </a:solidFill>
                <a:latin typeface="Arial" pitchFamily="34" charset="0"/>
                <a:ea typeface="MS PGothic" pitchFamily="34" charset="-128"/>
              </a:defRPr>
            </a:lvl5pPr>
            <a:lvl6pPr marL="2378560" indent="-216233" algn="l" rtl="0" eaLnBrk="0" fontAlgn="base" hangingPunct="0">
              <a:spcBef>
                <a:spcPct val="0"/>
              </a:spcBef>
              <a:spcAft>
                <a:spcPct val="0"/>
              </a:spcAft>
              <a:defRPr sz="2300">
                <a:solidFill>
                  <a:schemeClr val="tx1"/>
                </a:solidFill>
                <a:latin typeface="Arial" pitchFamily="34" charset="0"/>
                <a:ea typeface="MS PGothic" pitchFamily="34" charset="-128"/>
              </a:defRPr>
            </a:lvl6pPr>
            <a:lvl7pPr marL="2811026" indent="-216233" algn="l" rtl="0" eaLnBrk="0" fontAlgn="base" hangingPunct="0">
              <a:spcBef>
                <a:spcPct val="0"/>
              </a:spcBef>
              <a:spcAft>
                <a:spcPct val="0"/>
              </a:spcAft>
              <a:defRPr sz="2300">
                <a:solidFill>
                  <a:schemeClr val="tx1"/>
                </a:solidFill>
                <a:latin typeface="Arial" pitchFamily="34" charset="0"/>
                <a:ea typeface="MS PGothic" pitchFamily="34" charset="-128"/>
              </a:defRPr>
            </a:lvl7pPr>
            <a:lvl8pPr marL="3243491" indent="-216233" algn="l" rtl="0" eaLnBrk="0" fontAlgn="base" hangingPunct="0">
              <a:spcBef>
                <a:spcPct val="0"/>
              </a:spcBef>
              <a:spcAft>
                <a:spcPct val="0"/>
              </a:spcAft>
              <a:defRPr sz="2300">
                <a:solidFill>
                  <a:schemeClr val="tx1"/>
                </a:solidFill>
                <a:latin typeface="Arial" pitchFamily="34" charset="0"/>
                <a:ea typeface="MS PGothic" pitchFamily="34" charset="-128"/>
              </a:defRPr>
            </a:lvl8pPr>
            <a:lvl9pPr marL="3675957" indent="-216233" algn="l" rtl="0" eaLnBrk="0" fontAlgn="base" hangingPunct="0">
              <a:spcBef>
                <a:spcPct val="0"/>
              </a:spcBef>
              <a:spcAft>
                <a:spcPct val="0"/>
              </a:spcAft>
              <a:defRPr sz="2300">
                <a:solidFill>
                  <a:schemeClr val="tx1"/>
                </a:solidFill>
                <a:latin typeface="Arial" pitchFamily="34" charset="0"/>
                <a:ea typeface="MS PGothic" pitchFamily="34" charset="-128"/>
              </a:defRPr>
            </a:lvl9pPr>
          </a:lstStyle>
          <a:p>
            <a:pPr eaLnBrk="1" hangingPunct="1"/>
            <a:fld id="{78248B04-A5C8-41A2-B532-C46476B409DC}" type="slidenum">
              <a:rPr lang="en-US" sz="1100"/>
              <a:pPr eaLnBrk="1" hangingPunct="1"/>
              <a:t>79</a:t>
            </a:fld>
            <a:endParaRPr lang="en-US" sz="11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0D5E3D5A-3219-4E62-82B8-9D497F59526B}" type="datetimeFigureOut">
              <a:rPr lang="fa-IR" smtClean="0"/>
              <a:t>1435/04/22</a:t>
            </a:fld>
            <a:endParaRPr lang="fa-IR"/>
          </a:p>
        </p:txBody>
      </p:sp>
      <p:sp>
        <p:nvSpPr>
          <p:cNvPr id="17" name="Footer Placeholder 16"/>
          <p:cNvSpPr>
            <a:spLocks noGrp="1"/>
          </p:cNvSpPr>
          <p:nvPr>
            <p:ph type="ftr" sz="quarter" idx="11"/>
          </p:nvPr>
        </p:nvSpPr>
        <p:spPr/>
        <p:txBody>
          <a:bodyPr/>
          <a:lstStyle/>
          <a:p>
            <a:endParaRPr lang="fa-IR"/>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53CF9D73-5797-4C54-8039-C8FD0BF0C8BE}" type="slidenum">
              <a:rPr lang="fa-IR" smtClean="0"/>
              <a:t>‹#›</a:t>
            </a:fld>
            <a:endParaRPr lang="fa-I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D5E3D5A-3219-4E62-82B8-9D497F59526B}" type="datetimeFigureOut">
              <a:rPr lang="fa-IR" smtClean="0"/>
              <a:t>1435/04/22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3CF9D73-5797-4C54-8039-C8FD0BF0C8BE}" type="slidenum">
              <a:rPr lang="fa-IR" smtClean="0"/>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53CF9D73-5797-4C54-8039-C8FD0BF0C8BE}" type="slidenum">
              <a:rPr lang="fa-IR" smtClean="0"/>
              <a:t>‹#›</a:t>
            </a:fld>
            <a:endParaRPr lang="fa-I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D5E3D5A-3219-4E62-82B8-9D497F59526B}" type="datetimeFigureOut">
              <a:rPr lang="fa-IR" smtClean="0"/>
              <a:t>1435/04/22</a:t>
            </a:fld>
            <a:endParaRPr lang="fa-IR"/>
          </a:p>
        </p:txBody>
      </p:sp>
      <p:sp>
        <p:nvSpPr>
          <p:cNvPr id="5" name="Footer Placeholder 4"/>
          <p:cNvSpPr>
            <a:spLocks noGrp="1"/>
          </p:cNvSpPr>
          <p:nvPr>
            <p:ph type="ftr" sz="quarter" idx="11"/>
          </p:nvPr>
        </p:nvSpPr>
        <p:spPr/>
        <p:txBody>
          <a:bodyPr/>
          <a:lstStyle/>
          <a:p>
            <a:endParaRPr lang="fa-IR"/>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0D5E3D5A-3219-4E62-82B8-9D497F59526B}" type="datetimeFigureOut">
              <a:rPr lang="fa-IR" smtClean="0"/>
              <a:t>1435/04/22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a:xfrm>
            <a:off x="4361688" y="1026372"/>
            <a:ext cx="457200" cy="441325"/>
          </a:xfrm>
        </p:spPr>
        <p:txBody>
          <a:bodyPr/>
          <a:lstStyle/>
          <a:p>
            <a:fld id="{53CF9D73-5797-4C54-8039-C8FD0BF0C8BE}" type="slidenum">
              <a:rPr lang="fa-IR" smtClean="0"/>
              <a:t>‹#›</a:t>
            </a:fld>
            <a:endParaRPr lang="fa-I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fa-IR"/>
          </a:p>
        </p:txBody>
      </p:sp>
      <p:sp>
        <p:nvSpPr>
          <p:cNvPr id="4" name="Date Placeholder 3"/>
          <p:cNvSpPr>
            <a:spLocks noGrp="1"/>
          </p:cNvSpPr>
          <p:nvPr>
            <p:ph type="dt" sz="half" idx="10"/>
          </p:nvPr>
        </p:nvSpPr>
        <p:spPr/>
        <p:txBody>
          <a:bodyPr/>
          <a:lstStyle/>
          <a:p>
            <a:fld id="{0D5E3D5A-3219-4E62-82B8-9D497F59526B}" type="datetimeFigureOut">
              <a:rPr lang="fa-IR" smtClean="0"/>
              <a:t>1435/04/22</a:t>
            </a:fld>
            <a:endParaRPr lang="fa-I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53CF9D73-5797-4C54-8039-C8FD0BF0C8BE}" type="slidenum">
              <a:rPr lang="fa-IR" smtClean="0"/>
              <a:t>‹#›</a:t>
            </a:fld>
            <a:endParaRPr lang="fa-I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0D5E3D5A-3219-4E62-82B8-9D497F59526B}" type="datetimeFigureOut">
              <a:rPr lang="fa-IR" smtClean="0"/>
              <a:t>1435/04/22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53CF9D73-5797-4C54-8039-C8FD0BF0C8BE}" type="slidenum">
              <a:rPr lang="fa-IR" smtClean="0"/>
              <a:t>‹#›</a:t>
            </a:fld>
            <a:endParaRPr lang="fa-I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0D5E3D5A-3219-4E62-82B8-9D497F59526B}" type="datetimeFigureOut">
              <a:rPr lang="fa-IR" smtClean="0"/>
              <a:t>1435/04/22</a:t>
            </a:fld>
            <a:endParaRPr lang="fa-IR"/>
          </a:p>
        </p:txBody>
      </p:sp>
      <p:sp>
        <p:nvSpPr>
          <p:cNvPr id="8" name="Footer Placeholder 7"/>
          <p:cNvSpPr>
            <a:spLocks noGrp="1"/>
          </p:cNvSpPr>
          <p:nvPr>
            <p:ph type="ftr" sz="quarter" idx="11"/>
          </p:nvPr>
        </p:nvSpPr>
        <p:spPr>
          <a:xfrm>
            <a:off x="304800" y="6409944"/>
            <a:ext cx="3581400" cy="365760"/>
          </a:xfrm>
        </p:spPr>
        <p:txBody>
          <a:bodyPr/>
          <a:lstStyle/>
          <a:p>
            <a:endParaRPr lang="fa-I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53CF9D73-5797-4C54-8039-C8FD0BF0C8BE}" type="slidenum">
              <a:rPr lang="fa-IR" smtClean="0"/>
              <a:t>‹#›</a:t>
            </a:fld>
            <a:endParaRPr lang="fa-I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D5E3D5A-3219-4E62-82B8-9D497F59526B}" type="datetimeFigureOut">
              <a:rPr lang="fa-IR" smtClean="0"/>
              <a:t>1435/04/22</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a:xfrm>
            <a:off x="4343400" y="1036020"/>
            <a:ext cx="457200" cy="441325"/>
          </a:xfrm>
        </p:spPr>
        <p:txBody>
          <a:bodyPr/>
          <a:lstStyle/>
          <a:p>
            <a:fld id="{53CF9D73-5797-4C54-8039-C8FD0BF0C8BE}" type="slidenum">
              <a:rPr lang="fa-IR" smtClean="0"/>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0D5E3D5A-3219-4E62-82B8-9D497F59526B}" type="datetimeFigureOut">
              <a:rPr lang="fa-IR" smtClean="0"/>
              <a:t>1435/04/22</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53CF9D73-5797-4C54-8039-C8FD0BF0C8BE}" type="slidenum">
              <a:rPr lang="fa-IR" smtClean="0"/>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53CF9D73-5797-4C54-8039-C8FD0BF0C8BE}" type="slidenum">
              <a:rPr lang="fa-IR" smtClean="0"/>
              <a:t>‹#›</a:t>
            </a:fld>
            <a:endParaRPr lang="fa-I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0D5E3D5A-3219-4E62-82B8-9D497F59526B}" type="datetimeFigureOut">
              <a:rPr lang="fa-IR" smtClean="0"/>
              <a:t>1435/04/22</a:t>
            </a:fld>
            <a:endParaRPr lang="fa-IR"/>
          </a:p>
        </p:txBody>
      </p:sp>
      <p:sp>
        <p:nvSpPr>
          <p:cNvPr id="6" name="Footer Placeholder 5"/>
          <p:cNvSpPr>
            <a:spLocks noGrp="1"/>
          </p:cNvSpPr>
          <p:nvPr>
            <p:ph type="ftr" sz="quarter" idx="11"/>
          </p:nvPr>
        </p:nvSpPr>
        <p:spPr>
          <a:xfrm>
            <a:off x="301752" y="6410848"/>
            <a:ext cx="3383280" cy="365760"/>
          </a:xfrm>
        </p:spPr>
        <p:txBody>
          <a:bodyPr/>
          <a:lstStyle/>
          <a:p>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53CF9D73-5797-4C54-8039-C8FD0BF0C8BE}" type="slidenum">
              <a:rPr lang="fa-IR" smtClean="0"/>
              <a:t>‹#›</a:t>
            </a:fld>
            <a:endParaRPr lang="fa-I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0D5E3D5A-3219-4E62-82B8-9D497F59526B}" type="datetimeFigureOut">
              <a:rPr lang="fa-IR" smtClean="0"/>
              <a:t>1435/04/22</a:t>
            </a:fld>
            <a:endParaRPr lang="fa-IR"/>
          </a:p>
        </p:txBody>
      </p:sp>
      <p:sp>
        <p:nvSpPr>
          <p:cNvPr id="6" name="Footer Placeholder 5"/>
          <p:cNvSpPr>
            <a:spLocks noGrp="1"/>
          </p:cNvSpPr>
          <p:nvPr>
            <p:ph type="ftr" sz="quarter" idx="11"/>
          </p:nvPr>
        </p:nvSpPr>
        <p:spPr>
          <a:xfrm>
            <a:off x="301752" y="6410848"/>
            <a:ext cx="3584448" cy="365760"/>
          </a:xfrm>
        </p:spPr>
        <p:txBody>
          <a:bodyPr/>
          <a:lstStyle/>
          <a:p>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0D5E3D5A-3219-4E62-82B8-9D497F59526B}" type="datetimeFigureOut">
              <a:rPr lang="fa-IR" smtClean="0"/>
              <a:t>1435/04/22</a:t>
            </a:fld>
            <a:endParaRPr lang="fa-I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fa-I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53CF9D73-5797-4C54-8039-C8FD0BF0C8BE}" type="slidenum">
              <a:rPr lang="fa-IR" smtClean="0"/>
              <a:t>‹#›</a:t>
            </a:fld>
            <a:endParaRPr lang="fa-I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1"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r" rtl="1"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r" rtl="1"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r" rtl="1"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r" rtl="1"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r" rtl="1"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r" rtl="1"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r" rtl="1"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r" rtl="1"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upload.wikimedia.org/wikipedia/commons/7/72/Colcoca04.jpg"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google.com/url?sa=i&amp;source=images&amp;cd=&amp;cad=rja&amp;docid=DuX1M0w0psoQKM&amp;tbnid=4Q4FuMXOkMSwvM:&amp;ved=0CAgQjRwwAA&amp;url=http://cocagrowers.org/Default.aspx?tabid=675&amp;ei=mYFeUs_OFKXp4gSXg4GYDA&amp;psig=AFQjCNEJdEXv197q8mkJbgUrE7RHSCeD5g&amp;ust=1382011673411380"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upload.wikimedia.org/wikipedia/commons/c/c9/Mate_de_coca_Stevage.jpg" TargetMode="Externa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google.com/url?sa=i&amp;source=images&amp;cd=&amp;cad=rja&amp;docid=1IRZiPY9GtJg4M&amp;tbnid=P3G8MnG8Whap6M:&amp;ved=0CAgQjRwwADhK&amp;url=http://www.outsideonline.com/adventure-travel/south-america/bolivia/Coca-Is-It-.html?page=all&amp;ei=r4VeUrexEcOO4ASC4YHwAQ&amp;psig=AFQjCNEWQuHirjHZr-0C6Ano2f9Xn40Uzw&amp;ust=1382012719325963" TargetMode="Externa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google.com/url?sa=i&amp;source=images&amp;cd=&amp;cad=rja&amp;docid=dzLxyFj5uJ1nnM&amp;tbnid=wa7uEyluGCAf8M:&amp;ved=0CAgQjRwwADga&amp;url=http://skuadppdasmktsw.blogspot.com/p/kokain.html&amp;ei=bYVeUuOLK-O44ASvzoHQBw&amp;psig=AFQjCNGmWkf5hfgRrjqXjO7nJLSFeIWCsw&amp;ust=1382012653759783"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google.com/url?sa=i&amp;source=images&amp;cd=&amp;cad=rja&amp;docid=HhCvVrHaX4peFM&amp;tbnid=uHODLenoLMf_cM:&amp;ved=0CAgQjRwwAA&amp;url=http://www.justice.gov/dea/pr/multimedia-library/image-gallery/images_cocaine.shtml&amp;ei=ZYdeUuSuJeiG4gSjl4CoDA&amp;psig=AFQjCNFsz6ABov4TXKOLhP3Nv19Oo_UYWg&amp;ust=1382013157683231"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www.google.com/url?sa=i&amp;source=images&amp;cd=&amp;cad=rja&amp;docid=kGb41bkTkdZBdM&amp;tbnid=mTVRHKgyNu1X9M:&amp;ved=0CAgQjRwwAA&amp;url=http://www.addictions.com/cocaine/&amp;ei=EIdeUvyVOobi4QSG2YCQBA&amp;psig=AFQjCNGY97wQZbW9yqgpQ_at1F5vDHWyLA&amp;ust=1382013072997055"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upload.wikimedia.org/wikipedia/commons/5/5a/Matadecacao.jpg"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www.google.com/url?sa=i&amp;source=images&amp;cd=&amp;cad=rja&amp;docid=-upfrimFgX4MvM&amp;tbnid=7SQ1QoGS-t2iKM:&amp;ved=0CAgQjRwwAA&amp;url=http://en.wikipedia.org/wiki/Cocoa_bean&amp;ei=-PVBUq3SFZfa4APmpoDQCg&amp;psig=AFQjCNEY4utmmkkHbxtSxyQRuQC6klivOA&amp;ust=1380140920439115" TargetMode="Externa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83.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91.jpeg"/><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0.jpeg"/></Relationships>
</file>

<file path=ppt/slides/_rels/slide8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fontScale="77500" lnSpcReduction="20000"/>
          </a:bodyPr>
          <a:lstStyle/>
          <a:p>
            <a:endParaRPr lang="fa-IR" dirty="0" smtClean="0"/>
          </a:p>
          <a:p>
            <a:endParaRPr lang="fa-IR" sz="2400" dirty="0" smtClean="0">
              <a:solidFill>
                <a:srgbClr val="FF0000"/>
              </a:solidFill>
            </a:endParaRPr>
          </a:p>
          <a:p>
            <a:endParaRPr lang="fa-IR" sz="2400" dirty="0">
              <a:solidFill>
                <a:srgbClr val="FF0000"/>
              </a:solidFill>
            </a:endParaRPr>
          </a:p>
          <a:p>
            <a:r>
              <a:rPr lang="fa-IR" sz="3600" dirty="0" smtClean="0">
                <a:solidFill>
                  <a:schemeClr val="accent2">
                    <a:lumMod val="60000"/>
                    <a:lumOff val="40000"/>
                  </a:schemeClr>
                </a:solidFill>
              </a:rPr>
              <a:t>دکتر بابائی</a:t>
            </a:r>
          </a:p>
          <a:p>
            <a:r>
              <a:rPr lang="fa-IR" sz="3600" dirty="0" smtClean="0">
                <a:solidFill>
                  <a:schemeClr val="accent2">
                    <a:lumMod val="60000"/>
                    <a:lumOff val="40000"/>
                  </a:schemeClr>
                </a:solidFill>
              </a:rPr>
              <a:t>متخصص پزشکی اجتماعی</a:t>
            </a:r>
            <a:endParaRPr lang="fa-IR" sz="3600" dirty="0">
              <a:solidFill>
                <a:schemeClr val="accent2">
                  <a:lumMod val="60000"/>
                  <a:lumOff val="40000"/>
                </a:schemeClr>
              </a:solidFill>
            </a:endParaRPr>
          </a:p>
        </p:txBody>
      </p:sp>
      <p:sp>
        <p:nvSpPr>
          <p:cNvPr id="3" name="Title 2"/>
          <p:cNvSpPr>
            <a:spLocks noGrp="1"/>
          </p:cNvSpPr>
          <p:nvPr>
            <p:ph type="ctrTitle"/>
          </p:nvPr>
        </p:nvSpPr>
        <p:spPr>
          <a:solidFill>
            <a:schemeClr val="accent2">
              <a:lumMod val="20000"/>
              <a:lumOff val="80000"/>
            </a:schemeClr>
          </a:solidFill>
        </p:spPr>
        <p:txBody>
          <a:bodyPr>
            <a:normAutofit/>
          </a:bodyPr>
          <a:lstStyle/>
          <a:p>
            <a:r>
              <a:rPr lang="fa-IR" sz="5400" b="1" dirty="0">
                <a:solidFill>
                  <a:srgbClr val="FF0000"/>
                </a:solidFill>
              </a:rPr>
              <a:t>عوارض </a:t>
            </a:r>
            <a:r>
              <a:rPr lang="fa-IR" sz="5400" b="1" dirty="0" err="1">
                <a:solidFill>
                  <a:srgbClr val="FF0000"/>
                </a:solidFill>
              </a:rPr>
              <a:t>وپیامدهای</a:t>
            </a:r>
            <a:r>
              <a:rPr lang="fa-IR" sz="5400" b="1" dirty="0">
                <a:solidFill>
                  <a:srgbClr val="FF0000"/>
                </a:solidFill>
              </a:rPr>
              <a:t> مصرف مواد</a:t>
            </a:r>
            <a:endParaRPr lang="fa-IR" sz="5400" dirty="0"/>
          </a:p>
        </p:txBody>
      </p:sp>
    </p:spTree>
    <p:extLst>
      <p:ext uri="{BB962C8B-B14F-4D97-AF65-F5344CB8AC3E}">
        <p14:creationId xmlns:p14="http://schemas.microsoft.com/office/powerpoint/2010/main" val="26233486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6146" name="Rectangle 3"/>
          <p:cNvSpPr>
            <a:spLocks noGrp="1" noChangeArrowheads="1"/>
          </p:cNvSpPr>
          <p:nvPr>
            <p:ph type="subTitle" idx="1"/>
          </p:nvPr>
        </p:nvSpPr>
        <p:spPr>
          <a:xfrm>
            <a:off x="684213" y="1571625"/>
            <a:ext cx="7997825" cy="3214688"/>
          </a:xfrm>
          <a:solidFill>
            <a:schemeClr val="accent1"/>
          </a:solidFill>
        </p:spPr>
        <p:txBody>
          <a:bodyPr/>
          <a:lstStyle/>
          <a:p>
            <a:pPr eaLnBrk="1" hangingPunct="1">
              <a:defRPr/>
            </a:pPr>
            <a:r>
              <a:rPr lang="fa-IR" sz="4400" b="1" dirty="0" smtClean="0">
                <a:solidFill>
                  <a:schemeClr val="accent2">
                    <a:lumMod val="20000"/>
                    <a:lumOff val="80000"/>
                  </a:schemeClr>
                </a:solidFill>
                <a:latin typeface="Alefba" pitchFamily="34" charset="0"/>
              </a:rPr>
              <a:t>خطر بروز سكته هاي قلبي در افراد سيگاري 5 برابر بيشتر از افراد غير سيگاري است.</a:t>
            </a:r>
            <a:endParaRPr lang="en-US" sz="4400" b="1" dirty="0" smtClean="0">
              <a:solidFill>
                <a:schemeClr val="accent2">
                  <a:lumMod val="20000"/>
                  <a:lumOff val="80000"/>
                </a:schemeClr>
              </a:solidFill>
              <a:latin typeface="Alefba" pitchFamily="34" charset="0"/>
            </a:endParaRPr>
          </a:p>
        </p:txBody>
      </p:sp>
      <p:sp>
        <p:nvSpPr>
          <p:cNvPr id="33795" name="WordArt 7"/>
          <p:cNvSpPr>
            <a:spLocks noChangeArrowheads="1" noChangeShapeType="1" noTextEdit="1"/>
          </p:cNvSpPr>
          <p:nvPr/>
        </p:nvSpPr>
        <p:spPr bwMode="auto">
          <a:xfrm>
            <a:off x="539750" y="871538"/>
            <a:ext cx="8353425" cy="685800"/>
          </a:xfrm>
          <a:prstGeom prst="rect">
            <a:avLst/>
          </a:prstGeom>
        </p:spPr>
        <p:txBody>
          <a:bodyPr wrap="none" fromWordArt="1">
            <a:prstTxWarp prst="textPlain">
              <a:avLst>
                <a:gd name="adj" fmla="val 50000"/>
              </a:avLst>
            </a:prstTxWarp>
          </a:bodyPr>
          <a:lstStyle/>
          <a:p>
            <a:pPr rtl="0"/>
            <a:endParaRPr lang="en-US" sz="3600" kern="10">
              <a:ln w="19050">
                <a:solidFill>
                  <a:srgbClr val="CC3300"/>
                </a:solidFill>
                <a:round/>
                <a:headEnd/>
                <a:tailEnd/>
              </a:ln>
              <a:solidFill>
                <a:schemeClr val="bg1"/>
              </a:solidFill>
              <a:effectLst>
                <a:outerShdw dist="35921" dir="2700000" algn="ctr" rotWithShape="0">
                  <a:srgbClr val="990000"/>
                </a:outerShdw>
              </a:effectLst>
              <a:latin typeface="Arial"/>
              <a:cs typeface="Arial"/>
            </a:endParaRPr>
          </a:p>
        </p:txBody>
      </p:sp>
      <p:pic>
        <p:nvPicPr>
          <p:cNvPr id="33796" name="Picture 11" descr="avatar1724_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04025" y="4292600"/>
            <a:ext cx="12239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13" descr="0214583209422252011712291562325546814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292600"/>
            <a:ext cx="2376487" cy="1844675"/>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bwMode="auto">
          <a:xfrm>
            <a:off x="214313" y="214313"/>
            <a:ext cx="8643937" cy="1139825"/>
          </a:xfrm>
          <a:prstGeom prst="rect">
            <a:avLst/>
          </a:prstGeom>
          <a:noFill/>
          <a:ln w="3175">
            <a:solidFill>
              <a:srgbClr val="99FF33"/>
            </a:solidFill>
            <a:miter lim="800000"/>
            <a:headEnd/>
            <a:tailEnd/>
          </a:ln>
          <a:effectLst/>
        </p:spPr>
        <p:txBody>
          <a:bodyPr anchor="ctr" anchorCtr="1"/>
          <a:lstStyle/>
          <a:p>
            <a:pPr algn="ctr" eaLnBrk="0" hangingPunct="0">
              <a:defRPr/>
            </a:pPr>
            <a:r>
              <a:rPr lang="fa-IR" sz="8800" b="1" kern="0">
                <a:solidFill>
                  <a:srgbClr val="C00000"/>
                </a:solidFill>
                <a:effectLst>
                  <a:outerShdw blurRad="38100" dist="38100" dir="2700000" algn="tl">
                    <a:srgbClr val="000000"/>
                  </a:outerShdw>
                </a:effectLst>
                <a:latin typeface="+mj-lt"/>
                <a:ea typeface="+mj-ea"/>
                <a:cs typeface="+mj-cs"/>
              </a:rPr>
              <a:t>سیگار</a:t>
            </a:r>
            <a:r>
              <a:rPr lang="fa-IR" sz="4800" kern="0">
                <a:solidFill>
                  <a:schemeClr val="tx2"/>
                </a:solidFill>
                <a:effectLst>
                  <a:outerShdw blurRad="38100" dist="38100" dir="2700000" algn="tl">
                    <a:srgbClr val="000000"/>
                  </a:outerShdw>
                </a:effectLst>
                <a:latin typeface="+mj-lt"/>
                <a:ea typeface="+mj-ea"/>
                <a:cs typeface="+mj-cs"/>
              </a:rPr>
              <a:t> </a:t>
            </a:r>
            <a:endParaRPr lang="en-US" sz="4800" kern="0" dirty="0">
              <a:solidFill>
                <a:schemeClr val="tx2"/>
              </a:solidFill>
              <a:effectLst>
                <a:outerShdw blurRad="38100" dist="38100" dir="2700000" algn="tl">
                  <a:srgbClr val="000000"/>
                </a:outerShdw>
              </a:effectLst>
              <a:latin typeface="+mj-lt"/>
              <a:ea typeface="+mj-ea"/>
              <a:cs typeface="+mj-cs"/>
            </a:endParaRPr>
          </a:p>
        </p:txBody>
      </p:sp>
    </p:spTree>
    <p:extLst>
      <p:ext uri="{BB962C8B-B14F-4D97-AF65-F5344CB8AC3E}">
        <p14:creationId xmlns:p14="http://schemas.microsoft.com/office/powerpoint/2010/main" val="2336555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1042988" y="1643063"/>
            <a:ext cx="7773987" cy="4298950"/>
          </a:xfrm>
        </p:spPr>
        <p:txBody>
          <a:bodyPr/>
          <a:lstStyle/>
          <a:p>
            <a:pPr algn="ctr" eaLnBrk="1" hangingPunct="1">
              <a:buFont typeface="Wingdings" pitchFamily="2" charset="2"/>
              <a:buNone/>
              <a:defRPr/>
            </a:pPr>
            <a:r>
              <a:rPr lang="fa-IR" sz="3600" b="1" dirty="0" smtClean="0">
                <a:solidFill>
                  <a:schemeClr val="tx2">
                    <a:lumMod val="90000"/>
                  </a:schemeClr>
                </a:solidFill>
                <a:latin typeface="Albertus Medium" pitchFamily="34" charset="0"/>
              </a:rPr>
              <a:t>    </a:t>
            </a:r>
            <a:r>
              <a:rPr lang="fa-IR" sz="3600" b="1" dirty="0" smtClean="0">
                <a:solidFill>
                  <a:schemeClr val="accent2">
                    <a:lumMod val="40000"/>
                    <a:lumOff val="60000"/>
                  </a:schemeClr>
                </a:solidFill>
                <a:latin typeface="Albertus Medium" pitchFamily="34" charset="0"/>
                <a:cs typeface="B Zar" panose="00000400000000000000" pitchFamily="2" charset="-78"/>
              </a:rPr>
              <a:t>هر نخ سيگار  حد اقل10 دقيقه از عمر انسان      مي كاهد وتا 25 سال از عمر مي كاهد.</a:t>
            </a:r>
            <a:endParaRPr lang="en-US" sz="3600" b="1" dirty="0" smtClean="0">
              <a:solidFill>
                <a:schemeClr val="accent2">
                  <a:lumMod val="40000"/>
                  <a:lumOff val="60000"/>
                </a:schemeClr>
              </a:solidFill>
              <a:latin typeface="Batang" pitchFamily="18" charset="-127"/>
              <a:cs typeface="B Zar" panose="00000400000000000000" pitchFamily="2" charset="-78"/>
            </a:endParaRPr>
          </a:p>
          <a:p>
            <a:pPr eaLnBrk="1" hangingPunct="1">
              <a:buFont typeface="Wingdings" pitchFamily="2" charset="2"/>
              <a:buNone/>
              <a:defRPr/>
            </a:pPr>
            <a:endParaRPr lang="en-US" sz="3600" b="1" dirty="0" smtClean="0">
              <a:solidFill>
                <a:schemeClr val="tx2">
                  <a:lumMod val="90000"/>
                </a:schemeClr>
              </a:solidFill>
              <a:latin typeface="Batang" pitchFamily="18" charset="-127"/>
            </a:endParaRPr>
          </a:p>
        </p:txBody>
      </p:sp>
      <p:pic>
        <p:nvPicPr>
          <p:cNvPr id="34819" name="Picture 6" descr="Mason_Covers_Smok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3857625"/>
            <a:ext cx="2740025" cy="2643188"/>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34820" name="Picture 8" descr="sig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688" y="3857625"/>
            <a:ext cx="2505075" cy="2663825"/>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34821" name="WordArt 9"/>
          <p:cNvSpPr>
            <a:spLocks noChangeArrowheads="1" noChangeShapeType="1" noTextEdit="1"/>
          </p:cNvSpPr>
          <p:nvPr/>
        </p:nvSpPr>
        <p:spPr bwMode="auto">
          <a:xfrm>
            <a:off x="1042988" y="871538"/>
            <a:ext cx="7850187" cy="685800"/>
          </a:xfrm>
          <a:prstGeom prst="rect">
            <a:avLst/>
          </a:prstGeom>
        </p:spPr>
        <p:txBody>
          <a:bodyPr wrap="none" fromWordArt="1">
            <a:prstTxWarp prst="textPlain">
              <a:avLst>
                <a:gd name="adj" fmla="val 50000"/>
              </a:avLst>
            </a:prstTxWarp>
          </a:bodyPr>
          <a:lstStyle/>
          <a:p>
            <a:pPr rtl="0"/>
            <a:endParaRPr lang="en-US" sz="3600" kern="10">
              <a:ln w="19050">
                <a:solidFill>
                  <a:srgbClr val="CC3300"/>
                </a:solidFill>
                <a:round/>
                <a:headEnd/>
                <a:tailEnd/>
              </a:ln>
              <a:solidFill>
                <a:schemeClr val="bg1"/>
              </a:solidFill>
              <a:effectLst>
                <a:outerShdw dist="35921" dir="2700000" algn="ctr" rotWithShape="0">
                  <a:srgbClr val="990000"/>
                </a:outerShdw>
              </a:effectLst>
              <a:latin typeface="Arial"/>
              <a:cs typeface="Arial"/>
            </a:endParaRPr>
          </a:p>
        </p:txBody>
      </p:sp>
      <p:sp>
        <p:nvSpPr>
          <p:cNvPr id="7" name="Title 1"/>
          <p:cNvSpPr>
            <a:spLocks noGrp="1"/>
          </p:cNvSpPr>
          <p:nvPr>
            <p:ph type="title"/>
          </p:nvPr>
        </p:nvSpPr>
        <p:spPr>
          <a:xfrm>
            <a:off x="357188" y="214313"/>
            <a:ext cx="8501062" cy="1139825"/>
          </a:xfrm>
          <a:ln w="3175">
            <a:solidFill>
              <a:srgbClr val="FFC000"/>
            </a:solidFill>
          </a:ln>
        </p:spPr>
        <p:txBody>
          <a:bodyPr>
            <a:normAutofit fontScale="90000"/>
          </a:bodyPr>
          <a:lstStyle/>
          <a:p>
            <a:pPr>
              <a:defRPr/>
            </a:pPr>
            <a:r>
              <a:rPr lang="fa-IR" sz="8800" b="1" dirty="0" smtClean="0">
                <a:solidFill>
                  <a:srgbClr val="C00000"/>
                </a:solidFill>
              </a:rPr>
              <a:t>سیگار</a:t>
            </a:r>
            <a:r>
              <a:rPr lang="fa-IR" dirty="0" smtClean="0"/>
              <a:t> </a:t>
            </a:r>
            <a:endParaRPr lang="en-US" dirty="0"/>
          </a:p>
        </p:txBody>
      </p:sp>
    </p:spTree>
    <p:extLst>
      <p:ext uri="{BB962C8B-B14F-4D97-AF65-F5344CB8AC3E}">
        <p14:creationId xmlns:p14="http://schemas.microsoft.com/office/powerpoint/2010/main" val="1209301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p:txBody>
          <a:bodyPr/>
          <a:lstStyle/>
          <a:p>
            <a:pPr eaLnBrk="1" hangingPunct="1">
              <a:defRPr/>
            </a:pPr>
            <a:r>
              <a:rPr lang="ar-SA" sz="4000" b="1" dirty="0" smtClean="0">
                <a:solidFill>
                  <a:schemeClr val="bg1"/>
                </a:solidFill>
                <a:latin typeface="Alefba" pitchFamily="34" charset="0"/>
              </a:rPr>
              <a:t>قرار گرفتن در معرض دود سيگار خطر ابتلا به پوكى استخوان را سه برابر افزايش مى ‏دهد</a:t>
            </a:r>
            <a:endParaRPr lang="en-US" sz="4000" b="1" dirty="0" smtClean="0">
              <a:solidFill>
                <a:schemeClr val="bg1"/>
              </a:solidFill>
              <a:latin typeface="Alefba" pitchFamily="34" charset="0"/>
            </a:endParaRPr>
          </a:p>
        </p:txBody>
      </p:sp>
      <p:pic>
        <p:nvPicPr>
          <p:cNvPr id="35843" name="Picture 7" descr="w7_osteopor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143250"/>
            <a:ext cx="6786563"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prstDash val="sysDot"/>
                <a:miter lim="800000"/>
                <a:headEnd/>
                <a:tailEnd/>
              </a14:hiddenLine>
            </a:ext>
          </a:extLst>
        </p:spPr>
      </p:pic>
      <p:sp>
        <p:nvSpPr>
          <p:cNvPr id="35844" name="WordArt 8"/>
          <p:cNvSpPr>
            <a:spLocks noChangeArrowheads="1" noChangeShapeType="1" noTextEdit="1"/>
          </p:cNvSpPr>
          <p:nvPr/>
        </p:nvSpPr>
        <p:spPr bwMode="auto">
          <a:xfrm>
            <a:off x="1370013" y="301625"/>
            <a:ext cx="7313612" cy="1143000"/>
          </a:xfrm>
          <a:prstGeom prst="rect">
            <a:avLst/>
          </a:prstGeom>
        </p:spPr>
        <p:txBody>
          <a:bodyPr wrap="none" fromWordArt="1">
            <a:prstTxWarp prst="textPlain">
              <a:avLst>
                <a:gd name="adj" fmla="val 50000"/>
              </a:avLst>
            </a:prstTxWarp>
          </a:bodyPr>
          <a:lstStyle/>
          <a:p>
            <a:pPr rtl="0"/>
            <a:endParaRPr lang="en-US" sz="3600" kern="10">
              <a:ln w="19050">
                <a:solidFill>
                  <a:srgbClr val="CC3300"/>
                </a:solidFill>
                <a:round/>
                <a:headEnd/>
                <a:tailEnd/>
              </a:ln>
              <a:solidFill>
                <a:schemeClr val="bg1"/>
              </a:solidFill>
              <a:effectLst>
                <a:outerShdw dist="35921" dir="2700000" algn="ctr" rotWithShape="0">
                  <a:srgbClr val="990000"/>
                </a:outerShdw>
              </a:effectLst>
              <a:latin typeface="Arial"/>
              <a:cs typeface="Arial"/>
            </a:endParaRPr>
          </a:p>
        </p:txBody>
      </p:sp>
      <p:sp>
        <p:nvSpPr>
          <p:cNvPr id="7" name="Title 1"/>
          <p:cNvSpPr txBox="1">
            <a:spLocks/>
          </p:cNvSpPr>
          <p:nvPr/>
        </p:nvSpPr>
        <p:spPr bwMode="auto">
          <a:xfrm>
            <a:off x="1643063" y="277813"/>
            <a:ext cx="7043737" cy="1139825"/>
          </a:xfrm>
          <a:prstGeom prst="rect">
            <a:avLst/>
          </a:prstGeom>
          <a:solidFill>
            <a:srgbClr val="FF66FF"/>
          </a:solidFill>
          <a:ln w="76200">
            <a:solidFill>
              <a:srgbClr val="FFC000"/>
            </a:solidFill>
            <a:miter lim="800000"/>
            <a:headEnd/>
            <a:tailEnd/>
          </a:ln>
          <a:effectLst/>
        </p:spPr>
        <p:txBody>
          <a:bodyPr anchor="ctr" anchorCtr="1"/>
          <a:lstStyle/>
          <a:p>
            <a:pPr algn="ctr" eaLnBrk="0" hangingPunct="0">
              <a:defRPr/>
            </a:pPr>
            <a:r>
              <a:rPr lang="fa-IR" sz="8800" b="1" kern="0">
                <a:solidFill>
                  <a:srgbClr val="C00000"/>
                </a:solidFill>
                <a:effectLst>
                  <a:outerShdw blurRad="38100" dist="38100" dir="2700000" algn="tl">
                    <a:srgbClr val="000000"/>
                  </a:outerShdw>
                </a:effectLst>
                <a:latin typeface="+mj-lt"/>
                <a:ea typeface="+mj-ea"/>
                <a:cs typeface="+mj-cs"/>
              </a:rPr>
              <a:t>سیگار</a:t>
            </a:r>
            <a:r>
              <a:rPr lang="fa-IR" sz="4200" kern="0">
                <a:solidFill>
                  <a:schemeClr val="tx2"/>
                </a:solidFill>
                <a:effectLst>
                  <a:outerShdw blurRad="38100" dist="38100" dir="2700000" algn="tl">
                    <a:srgbClr val="000000"/>
                  </a:outerShdw>
                </a:effectLst>
                <a:latin typeface="+mj-lt"/>
                <a:ea typeface="+mj-ea"/>
                <a:cs typeface="+mj-cs"/>
              </a:rPr>
              <a:t> </a:t>
            </a:r>
            <a:endParaRPr lang="en-US" sz="4200" kern="0" dirty="0">
              <a:solidFill>
                <a:schemeClr val="tx2"/>
              </a:solidFill>
              <a:effectLst>
                <a:outerShdw blurRad="38100" dist="38100" dir="2700000" algn="tl">
                  <a:srgbClr val="000000"/>
                </a:outerShdw>
              </a:effectLst>
              <a:latin typeface="+mj-lt"/>
              <a:ea typeface="+mj-ea"/>
              <a:cs typeface="+mj-cs"/>
            </a:endParaRPr>
          </a:p>
        </p:txBody>
      </p:sp>
      <p:sp>
        <p:nvSpPr>
          <p:cNvPr id="8" name="Title 7"/>
          <p:cNvSpPr>
            <a:spLocks noGrp="1"/>
          </p:cNvSpPr>
          <p:nvPr>
            <p:ph type="title"/>
          </p:nvPr>
        </p:nvSpPr>
        <p:spPr>
          <a:xfrm>
            <a:off x="0" y="1"/>
            <a:ext cx="9143999" cy="1500188"/>
          </a:xfrm>
          <a:solidFill>
            <a:schemeClr val="accent2">
              <a:lumMod val="95000"/>
              <a:lumOff val="5000"/>
            </a:schemeClr>
          </a:solidFill>
          <a:ln w="3175">
            <a:solidFill>
              <a:srgbClr val="FFFF00"/>
            </a:solidFill>
          </a:ln>
        </p:spPr>
        <p:txBody>
          <a:bodyPr>
            <a:normAutofit/>
          </a:bodyPr>
          <a:lstStyle/>
          <a:p>
            <a:pPr>
              <a:defRPr/>
            </a:pPr>
            <a:r>
              <a:rPr lang="fa-IR" sz="8000" b="1" dirty="0" smtClean="0">
                <a:solidFill>
                  <a:schemeClr val="bg1">
                    <a:lumMod val="60000"/>
                    <a:lumOff val="40000"/>
                  </a:schemeClr>
                </a:solidFill>
              </a:rPr>
              <a:t>سيگار</a:t>
            </a:r>
            <a:endParaRPr lang="fa-IR" sz="8000" b="1" dirty="0">
              <a:solidFill>
                <a:schemeClr val="bg1">
                  <a:lumMod val="60000"/>
                  <a:lumOff val="40000"/>
                </a:schemeClr>
              </a:solidFill>
            </a:endParaRPr>
          </a:p>
        </p:txBody>
      </p:sp>
    </p:spTree>
    <p:extLst>
      <p:ext uri="{BB962C8B-B14F-4D97-AF65-F5344CB8AC3E}">
        <p14:creationId xmlns:p14="http://schemas.microsoft.com/office/powerpoint/2010/main" val="3853207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p:txBody>
          <a:bodyPr/>
          <a:lstStyle/>
          <a:p>
            <a:pPr eaLnBrk="1" hangingPunct="1">
              <a:defRPr/>
            </a:pPr>
            <a:r>
              <a:rPr lang="fa-IR" sz="4800" b="1" dirty="0" smtClean="0">
                <a:solidFill>
                  <a:schemeClr val="tx2">
                    <a:lumMod val="90000"/>
                  </a:schemeClr>
                </a:solidFill>
                <a:latin typeface="Alefba" pitchFamily="34" charset="0"/>
              </a:rPr>
              <a:t> </a:t>
            </a:r>
            <a:r>
              <a:rPr lang="fa-IR" sz="4800" b="1" dirty="0" smtClean="0">
                <a:solidFill>
                  <a:schemeClr val="accent2">
                    <a:lumMod val="40000"/>
                    <a:lumOff val="60000"/>
                  </a:schemeClr>
                </a:solidFill>
                <a:latin typeface="Alefba" pitchFamily="34" charset="0"/>
                <a:cs typeface="B Zar" panose="00000400000000000000" pitchFamily="2" charset="-78"/>
              </a:rPr>
              <a:t>تولد نوزاد مرده وناتواني جنسي</a:t>
            </a:r>
          </a:p>
          <a:p>
            <a:pPr eaLnBrk="1" hangingPunct="1">
              <a:defRPr/>
            </a:pPr>
            <a:r>
              <a:rPr lang="fa-IR" sz="4800" b="1" dirty="0" smtClean="0">
                <a:solidFill>
                  <a:schemeClr val="accent2">
                    <a:lumMod val="40000"/>
                    <a:lumOff val="60000"/>
                  </a:schemeClr>
                </a:solidFill>
                <a:latin typeface="Alefba" pitchFamily="34" charset="0"/>
                <a:cs typeface="B Zar" panose="00000400000000000000" pitchFamily="2" charset="-78"/>
              </a:rPr>
              <a:t>ريزش مو و4برابر سفید شدن مو</a:t>
            </a:r>
          </a:p>
          <a:p>
            <a:pPr eaLnBrk="1" hangingPunct="1">
              <a:defRPr/>
            </a:pPr>
            <a:r>
              <a:rPr lang="fa-IR" sz="4800" b="1" dirty="0" smtClean="0">
                <a:solidFill>
                  <a:schemeClr val="accent2">
                    <a:lumMod val="40000"/>
                    <a:lumOff val="60000"/>
                  </a:schemeClr>
                </a:solidFill>
                <a:latin typeface="Alefba" pitchFamily="34" charset="0"/>
                <a:cs typeface="B Zar" panose="00000400000000000000" pitchFamily="2" charset="-78"/>
              </a:rPr>
              <a:t> چروک شدید صورت</a:t>
            </a:r>
          </a:p>
          <a:p>
            <a:pPr eaLnBrk="1" hangingPunct="1">
              <a:defRPr/>
            </a:pPr>
            <a:r>
              <a:rPr lang="fa-IR" sz="4800" b="1" dirty="0" smtClean="0">
                <a:solidFill>
                  <a:schemeClr val="accent2">
                    <a:lumMod val="40000"/>
                    <a:lumOff val="60000"/>
                  </a:schemeClr>
                </a:solidFill>
                <a:latin typeface="Alefba" pitchFamily="34" charset="0"/>
                <a:cs typeface="B Zar" panose="00000400000000000000" pitchFamily="2" charset="-78"/>
              </a:rPr>
              <a:t> مرگ ساليانه ميليونها نفر</a:t>
            </a:r>
            <a:endParaRPr lang="en-US" sz="4800" b="1" dirty="0" smtClean="0">
              <a:solidFill>
                <a:schemeClr val="accent2">
                  <a:lumMod val="40000"/>
                  <a:lumOff val="60000"/>
                </a:schemeClr>
              </a:solidFill>
              <a:latin typeface="Alefba" pitchFamily="34" charset="0"/>
              <a:cs typeface="B Zar" panose="00000400000000000000" pitchFamily="2" charset="-78"/>
            </a:endParaRPr>
          </a:p>
        </p:txBody>
      </p:sp>
      <p:sp>
        <p:nvSpPr>
          <p:cNvPr id="6" name="Title 1"/>
          <p:cNvSpPr>
            <a:spLocks noGrp="1"/>
          </p:cNvSpPr>
          <p:nvPr>
            <p:ph type="title"/>
          </p:nvPr>
        </p:nvSpPr>
        <p:spPr>
          <a:xfrm>
            <a:off x="500063" y="277813"/>
            <a:ext cx="8186737" cy="1139825"/>
          </a:xfrm>
          <a:ln w="3175">
            <a:solidFill>
              <a:schemeClr val="tx1"/>
            </a:solidFill>
          </a:ln>
        </p:spPr>
        <p:txBody>
          <a:bodyPr>
            <a:normAutofit fontScale="90000"/>
          </a:bodyPr>
          <a:lstStyle/>
          <a:p>
            <a:pPr>
              <a:defRPr/>
            </a:pPr>
            <a:r>
              <a:rPr lang="fa-IR" sz="8800" b="1" dirty="0" smtClean="0">
                <a:solidFill>
                  <a:srgbClr val="C00000"/>
                </a:solidFill>
              </a:rPr>
              <a:t>سیگار</a:t>
            </a:r>
            <a:r>
              <a:rPr lang="fa-IR" dirty="0" smtClean="0"/>
              <a:t> </a:t>
            </a:r>
            <a:endParaRPr lang="en-US" dirty="0"/>
          </a:p>
        </p:txBody>
      </p:sp>
      <p:pic>
        <p:nvPicPr>
          <p:cNvPr id="36868" name="Picture 4" descr="C:\Documents and Settings\BABAEE\Desktop\image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3286125"/>
            <a:ext cx="250031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5615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p:txBody>
          <a:bodyPr/>
          <a:lstStyle/>
          <a:p>
            <a:pPr eaLnBrk="1" hangingPunct="1">
              <a:defRPr/>
            </a:pPr>
            <a:endParaRPr lang="en-US" smtClean="0"/>
          </a:p>
        </p:txBody>
      </p:sp>
      <p:pic>
        <p:nvPicPr>
          <p:cNvPr id="37891" name="Picture 5"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557338"/>
            <a:ext cx="8424862" cy="5113337"/>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46085" name="Rectangle 7"/>
          <p:cNvSpPr>
            <a:spLocks noChangeArrowheads="1"/>
          </p:cNvSpPr>
          <p:nvPr/>
        </p:nvSpPr>
        <p:spPr bwMode="auto">
          <a:xfrm>
            <a:off x="323850" y="5589588"/>
            <a:ext cx="8496300" cy="641350"/>
          </a:xfrm>
          <a:prstGeom prst="rect">
            <a:avLst/>
          </a:prstGeom>
          <a:noFill/>
          <a:ln w="9525">
            <a:noFill/>
            <a:miter lim="800000"/>
            <a:headEnd/>
            <a:tailEnd/>
          </a:ln>
        </p:spPr>
        <p:txBody>
          <a:bodyPr>
            <a:spAutoFit/>
          </a:bodyPr>
          <a:lstStyle/>
          <a:p>
            <a:pPr>
              <a:defRPr/>
            </a:pPr>
            <a:r>
              <a:rPr lang="fa-IR" sz="3600" dirty="0">
                <a:solidFill>
                  <a:srgbClr val="006600"/>
                </a:solidFill>
                <a:latin typeface="Arial" pitchFamily="34" charset="0"/>
                <a:cs typeface="+mj-cs"/>
              </a:rPr>
              <a:t>سمومي كه با كشيدن سيگار وارد بدن مي شود</a:t>
            </a:r>
            <a:r>
              <a:rPr lang="fa-IR" sz="3600" dirty="0">
                <a:solidFill>
                  <a:srgbClr val="006600"/>
                </a:solidFill>
                <a:latin typeface="Arial" pitchFamily="34" charset="0"/>
              </a:rPr>
              <a:t>.</a:t>
            </a:r>
            <a:endParaRPr lang="en-US" sz="3600" dirty="0">
              <a:solidFill>
                <a:srgbClr val="006600"/>
              </a:solidFill>
              <a:latin typeface="Arial" pitchFamily="34" charset="0"/>
            </a:endParaRPr>
          </a:p>
        </p:txBody>
      </p:sp>
      <p:sp>
        <p:nvSpPr>
          <p:cNvPr id="37893" name="WordArt 9"/>
          <p:cNvSpPr>
            <a:spLocks noChangeArrowheads="1" noChangeShapeType="1" noTextEdit="1"/>
          </p:cNvSpPr>
          <p:nvPr/>
        </p:nvSpPr>
        <p:spPr bwMode="auto">
          <a:xfrm>
            <a:off x="1370013" y="301625"/>
            <a:ext cx="7313612" cy="1143000"/>
          </a:xfrm>
          <a:prstGeom prst="rect">
            <a:avLst/>
          </a:prstGeom>
        </p:spPr>
        <p:txBody>
          <a:bodyPr wrap="none" fromWordArt="1">
            <a:prstTxWarp prst="textPlain">
              <a:avLst>
                <a:gd name="adj" fmla="val 50000"/>
              </a:avLst>
            </a:prstTxWarp>
          </a:bodyPr>
          <a:lstStyle/>
          <a:p>
            <a:r>
              <a:rPr lang="fa-IR" sz="3600" kern="10">
                <a:ln w="19050">
                  <a:solidFill>
                    <a:srgbClr val="CC3300"/>
                  </a:solidFill>
                  <a:round/>
                  <a:headEnd/>
                  <a:tailEnd/>
                </a:ln>
                <a:solidFill>
                  <a:schemeClr val="bg1"/>
                </a:solidFill>
                <a:effectLst>
                  <a:outerShdw dist="35921" dir="2700000" algn="ctr" rotWithShape="0">
                    <a:srgbClr val="990000"/>
                  </a:outerShdw>
                </a:effectLst>
                <a:latin typeface="+mj-cs"/>
                <a:ea typeface="+mj-cs"/>
                <a:cs typeface="+mj-cs"/>
              </a:rPr>
              <a:t>آن سوي دود زندگي هنوز هم زيبا وسيد است</a:t>
            </a:r>
            <a:endParaRPr lang="en-US" sz="3600" kern="10">
              <a:ln w="19050">
                <a:solidFill>
                  <a:srgbClr val="CC3300"/>
                </a:solidFill>
                <a:round/>
                <a:headEnd/>
                <a:tailEnd/>
              </a:ln>
              <a:solidFill>
                <a:schemeClr val="bg1"/>
              </a:solidFill>
              <a:effectLst>
                <a:outerShdw dist="35921" dir="2700000" algn="ctr" rotWithShape="0">
                  <a:srgbClr val="990000"/>
                </a:outerShdw>
              </a:effectLst>
              <a:latin typeface="+mj-cs"/>
              <a:ea typeface="+mj-cs"/>
              <a:cs typeface="+mj-cs"/>
            </a:endParaRPr>
          </a:p>
        </p:txBody>
      </p:sp>
      <p:sp>
        <p:nvSpPr>
          <p:cNvPr id="7" name="Title 1"/>
          <p:cNvSpPr>
            <a:spLocks noGrp="1"/>
          </p:cNvSpPr>
          <p:nvPr>
            <p:ph type="title"/>
          </p:nvPr>
        </p:nvSpPr>
        <p:spPr>
          <a:xfrm>
            <a:off x="428625" y="277813"/>
            <a:ext cx="8258175" cy="1139825"/>
          </a:xfrm>
          <a:solidFill>
            <a:schemeClr val="accent2">
              <a:lumMod val="95000"/>
              <a:lumOff val="5000"/>
            </a:schemeClr>
          </a:solidFill>
          <a:ln w="3175">
            <a:solidFill>
              <a:srgbClr val="00B050"/>
            </a:solidFill>
          </a:ln>
        </p:spPr>
        <p:txBody>
          <a:bodyPr>
            <a:normAutofit fontScale="90000"/>
          </a:bodyPr>
          <a:lstStyle/>
          <a:p>
            <a:pPr>
              <a:defRPr/>
            </a:pPr>
            <a:r>
              <a:rPr lang="fa-IR" sz="8800" b="1" dirty="0" smtClean="0">
                <a:solidFill>
                  <a:srgbClr val="C00000"/>
                </a:solidFill>
              </a:rPr>
              <a:t>سیگار</a:t>
            </a:r>
            <a:r>
              <a:rPr lang="fa-IR" dirty="0" smtClean="0"/>
              <a:t> </a:t>
            </a:r>
            <a:endParaRPr lang="en-US" dirty="0"/>
          </a:p>
        </p:txBody>
      </p:sp>
    </p:spTree>
    <p:extLst>
      <p:ext uri="{BB962C8B-B14F-4D97-AF65-F5344CB8AC3E}">
        <p14:creationId xmlns:p14="http://schemas.microsoft.com/office/powerpoint/2010/main" val="1375198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a:ln w="76200">
            <a:solidFill>
              <a:srgbClr val="FFC000"/>
            </a:solidFill>
          </a:ln>
        </p:spPr>
        <p:txBody>
          <a:bodyPr>
            <a:normAutofit fontScale="90000"/>
          </a:bodyPr>
          <a:lstStyle/>
          <a:p>
            <a:pPr>
              <a:defRPr/>
            </a:pPr>
            <a:r>
              <a:rPr lang="fa-IR" sz="8800" dirty="0" smtClean="0">
                <a:solidFill>
                  <a:srgbClr val="C00000"/>
                </a:solidFill>
              </a:rPr>
              <a:t>سیگار</a:t>
            </a:r>
            <a:r>
              <a:rPr lang="fa-IR" dirty="0" smtClean="0"/>
              <a:t> </a:t>
            </a:r>
            <a:endParaRPr lang="en-US" dirty="0"/>
          </a:p>
        </p:txBody>
      </p:sp>
      <p:sp>
        <p:nvSpPr>
          <p:cNvPr id="3" name="Content Placeholder 2"/>
          <p:cNvSpPr>
            <a:spLocks noGrp="1"/>
          </p:cNvSpPr>
          <p:nvPr>
            <p:ph idx="1"/>
          </p:nvPr>
        </p:nvSpPr>
        <p:spPr>
          <a:ln>
            <a:solidFill>
              <a:schemeClr val="tx1"/>
            </a:solidFill>
          </a:ln>
        </p:spPr>
        <p:txBody>
          <a:bodyPr>
            <a:normAutofit fontScale="92500" lnSpcReduction="10000"/>
          </a:bodyPr>
          <a:lstStyle/>
          <a:p>
            <a:pPr>
              <a:defRPr/>
            </a:pPr>
            <a:r>
              <a:rPr lang="fa-IR" sz="2800" b="1" dirty="0" smtClean="0">
                <a:solidFill>
                  <a:schemeClr val="accent2">
                    <a:lumMod val="20000"/>
                    <a:lumOff val="80000"/>
                  </a:schemeClr>
                </a:solidFill>
                <a:cs typeface="B Zar" panose="00000400000000000000" pitchFamily="2" charset="-78"/>
              </a:rPr>
              <a:t>4000ماده شیمیائی</a:t>
            </a:r>
          </a:p>
          <a:p>
            <a:pPr>
              <a:defRPr/>
            </a:pPr>
            <a:r>
              <a:rPr lang="fa-IR" sz="2800" b="1" dirty="0" smtClean="0">
                <a:solidFill>
                  <a:schemeClr val="accent2">
                    <a:lumMod val="20000"/>
                    <a:lumOff val="80000"/>
                  </a:schemeClr>
                </a:solidFill>
                <a:cs typeface="B Zar" panose="00000400000000000000" pitchFamily="2" charset="-78"/>
              </a:rPr>
              <a:t>وابستگی بیش از هروئین</a:t>
            </a:r>
          </a:p>
          <a:p>
            <a:pPr>
              <a:defRPr/>
            </a:pPr>
            <a:r>
              <a:rPr lang="fa-IR" sz="2800" b="1" dirty="0" smtClean="0">
                <a:solidFill>
                  <a:schemeClr val="accent2">
                    <a:lumMod val="20000"/>
                    <a:lumOff val="80000"/>
                  </a:schemeClr>
                </a:solidFill>
                <a:cs typeface="B Zar" panose="00000400000000000000" pitchFamily="2" charset="-78"/>
              </a:rPr>
              <a:t>کاهش 25 سال از عمر</a:t>
            </a:r>
          </a:p>
          <a:p>
            <a:pPr>
              <a:defRPr/>
            </a:pPr>
            <a:r>
              <a:rPr lang="fa-IR" sz="2800" b="1" dirty="0" smtClean="0">
                <a:solidFill>
                  <a:schemeClr val="accent2">
                    <a:lumMod val="20000"/>
                    <a:lumOff val="80000"/>
                  </a:schemeClr>
                </a:solidFill>
                <a:cs typeface="B Zar" panose="00000400000000000000" pitchFamily="2" charset="-78"/>
              </a:rPr>
              <a:t>اولین عامل مرگ قابل پیشگیری</a:t>
            </a:r>
          </a:p>
          <a:p>
            <a:pPr>
              <a:defRPr/>
            </a:pPr>
            <a:r>
              <a:rPr lang="fa-IR" sz="2800" b="1" dirty="0" smtClean="0">
                <a:solidFill>
                  <a:schemeClr val="accent2">
                    <a:lumMod val="20000"/>
                    <a:lumOff val="80000"/>
                  </a:schemeClr>
                </a:solidFill>
                <a:cs typeface="B Zar" panose="00000400000000000000" pitchFamily="2" charset="-78"/>
              </a:rPr>
              <a:t>مسئول نیمی از بیماریها</a:t>
            </a:r>
          </a:p>
          <a:p>
            <a:pPr>
              <a:defRPr/>
            </a:pPr>
            <a:r>
              <a:rPr lang="fa-IR" sz="2800" b="1" dirty="0" smtClean="0">
                <a:solidFill>
                  <a:schemeClr val="accent2">
                    <a:lumMod val="20000"/>
                    <a:lumOff val="80000"/>
                  </a:schemeClr>
                </a:solidFill>
                <a:cs typeface="B Zar" panose="00000400000000000000" pitchFamily="2" charset="-78"/>
              </a:rPr>
              <a:t> 40 درصد سرطانها</a:t>
            </a:r>
          </a:p>
          <a:p>
            <a:pPr>
              <a:defRPr/>
            </a:pPr>
            <a:r>
              <a:rPr lang="fa-IR" sz="2800" b="1" dirty="0" smtClean="0">
                <a:solidFill>
                  <a:schemeClr val="accent2">
                    <a:lumMod val="20000"/>
                    <a:lumOff val="80000"/>
                  </a:schemeClr>
                </a:solidFill>
                <a:cs typeface="B Zar" panose="00000400000000000000" pitchFamily="2" charset="-78"/>
              </a:rPr>
              <a:t>مسئول 90 درصد سرطانهای ریه</a:t>
            </a:r>
          </a:p>
          <a:p>
            <a:pPr>
              <a:defRPr/>
            </a:pPr>
            <a:r>
              <a:rPr lang="fa-IR" sz="2800" b="1" dirty="0" smtClean="0">
                <a:solidFill>
                  <a:schemeClr val="accent2">
                    <a:lumMod val="20000"/>
                    <a:lumOff val="80000"/>
                  </a:schemeClr>
                </a:solidFill>
                <a:cs typeface="B Zar" panose="00000400000000000000" pitchFamily="2" charset="-78"/>
              </a:rPr>
              <a:t>عوارض دود دست دوم وسوم</a:t>
            </a:r>
          </a:p>
          <a:p>
            <a:pPr>
              <a:defRPr/>
            </a:pPr>
            <a:r>
              <a:rPr lang="fa-IR" sz="2800" b="1" dirty="0" smtClean="0">
                <a:solidFill>
                  <a:schemeClr val="accent2">
                    <a:lumMod val="20000"/>
                    <a:lumOff val="80000"/>
                  </a:schemeClr>
                </a:solidFill>
                <a:cs typeface="B Zar" panose="00000400000000000000" pitchFamily="2" charset="-78"/>
              </a:rPr>
              <a:t>خطر برای زنان وکودکان</a:t>
            </a:r>
          </a:p>
          <a:p>
            <a:pPr>
              <a:defRPr/>
            </a:pPr>
            <a:r>
              <a:rPr lang="fa-IR" sz="2800" b="1" dirty="0" smtClean="0">
                <a:solidFill>
                  <a:schemeClr val="accent2">
                    <a:lumMod val="20000"/>
                    <a:lumOff val="80000"/>
                  </a:schemeClr>
                </a:solidFill>
                <a:cs typeface="B Zar" panose="00000400000000000000" pitchFamily="2" charset="-78"/>
              </a:rPr>
              <a:t>تاثیرعوارض تنباکوی بدون دود</a:t>
            </a:r>
          </a:p>
        </p:txBody>
      </p:sp>
      <p:pic>
        <p:nvPicPr>
          <p:cNvPr id="38916" name="Picture 4" descr="C:\Documents and Settings\BABAEE\Desktop\639px-Side_effects_of_nicotine.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643063"/>
            <a:ext cx="3929063" cy="49291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069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7175" y="277813"/>
            <a:ext cx="4537273" cy="1139825"/>
          </a:xfrm>
        </p:spPr>
        <p:txBody>
          <a:bodyPr>
            <a:normAutofit fontScale="90000"/>
          </a:bodyPr>
          <a:lstStyle/>
          <a:p>
            <a:pPr algn="r">
              <a:defRPr/>
            </a:pPr>
            <a:r>
              <a:rPr lang="fa-IR" sz="4400" b="1" dirty="0" smtClean="0">
                <a:solidFill>
                  <a:schemeClr val="tx1"/>
                </a:solidFill>
              </a:rPr>
              <a:t>عوارض الکل</a:t>
            </a:r>
            <a:r>
              <a:rPr lang="fa-IR" sz="4400" b="1" dirty="0" smtClean="0">
                <a:solidFill>
                  <a:srgbClr val="00FFFF"/>
                </a:solidFill>
              </a:rPr>
              <a:t/>
            </a:r>
            <a:br>
              <a:rPr lang="fa-IR" sz="4400" b="1" dirty="0" smtClean="0">
                <a:solidFill>
                  <a:srgbClr val="00FFFF"/>
                </a:solidFill>
              </a:rPr>
            </a:br>
            <a:endParaRPr lang="fa-IR" dirty="0"/>
          </a:p>
        </p:txBody>
      </p:sp>
      <p:sp>
        <p:nvSpPr>
          <p:cNvPr id="3" name="Content Placeholder 2"/>
          <p:cNvSpPr>
            <a:spLocks noGrp="1"/>
          </p:cNvSpPr>
          <p:nvPr>
            <p:ph idx="1"/>
          </p:nvPr>
        </p:nvSpPr>
        <p:spPr/>
        <p:txBody>
          <a:bodyPr/>
          <a:lstStyle/>
          <a:p>
            <a:pPr algn="ctr">
              <a:buFont typeface="Wingdings" pitchFamily="2" charset="2"/>
              <a:buNone/>
              <a:defRPr/>
            </a:pPr>
            <a:endParaRPr lang="fa-IR" sz="8800" b="1" dirty="0">
              <a:solidFill>
                <a:srgbClr val="00FFFF"/>
              </a:solidFill>
              <a:cs typeface="+mj-cs"/>
            </a:endParaRPr>
          </a:p>
        </p:txBody>
      </p:sp>
      <p:pic>
        <p:nvPicPr>
          <p:cNvPr id="57348" name="Picture 4" descr="C:\Documents and Settings\Nemat\Desktop\3030759996_449462e172-(lab-sciences_blogfa_co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7713"/>
            <a:ext cx="6227763" cy="813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138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fa-IR" sz="3600" b="1" dirty="0">
                <a:solidFill>
                  <a:srgbClr val="C00000"/>
                </a:solidFill>
              </a:rPr>
              <a:t>پیامدهای مصرف الکل</a:t>
            </a:r>
            <a:endParaRPr lang="fa-IR" dirty="0"/>
          </a:p>
        </p:txBody>
      </p:sp>
      <p:sp>
        <p:nvSpPr>
          <p:cNvPr id="3" name="Content Placeholder 2"/>
          <p:cNvSpPr>
            <a:spLocks noGrp="1"/>
          </p:cNvSpPr>
          <p:nvPr>
            <p:ph sz="half" idx="1"/>
          </p:nvPr>
        </p:nvSpPr>
        <p:spPr>
          <a:solidFill>
            <a:schemeClr val="accent1">
              <a:lumMod val="60000"/>
              <a:lumOff val="40000"/>
            </a:schemeClr>
          </a:solidFill>
        </p:spPr>
        <p:txBody>
          <a:bodyPr>
            <a:normAutofit fontScale="70000" lnSpcReduction="20000"/>
          </a:bodyPr>
          <a:lstStyle/>
          <a:p>
            <a:r>
              <a:rPr lang="fa-IR" sz="2800" b="1" dirty="0" smtClean="0"/>
              <a:t>روانی اجتماعی</a:t>
            </a:r>
          </a:p>
          <a:p>
            <a:endParaRPr lang="fa-IR" sz="2800" b="1" dirty="0"/>
          </a:p>
          <a:p>
            <a:r>
              <a:rPr lang="fa-IR" sz="2800" b="1" dirty="0" smtClean="0"/>
              <a:t>اختلال حافظه </a:t>
            </a:r>
            <a:r>
              <a:rPr lang="fa-IR" sz="2800" b="1" dirty="0" err="1" smtClean="0"/>
              <a:t>ویادگیری</a:t>
            </a:r>
            <a:endParaRPr lang="fa-IR" sz="2800" b="1" dirty="0" smtClean="0"/>
          </a:p>
          <a:p>
            <a:r>
              <a:rPr lang="fa-IR" sz="2800" b="1" dirty="0" smtClean="0"/>
              <a:t>جنون</a:t>
            </a:r>
          </a:p>
          <a:p>
            <a:r>
              <a:rPr lang="fa-IR" sz="2800" b="1" dirty="0" smtClean="0"/>
              <a:t>رفتار پرخطر </a:t>
            </a:r>
            <a:r>
              <a:rPr lang="fa-IR" sz="2800" b="1" dirty="0" err="1" smtClean="0"/>
              <a:t>وجرم</a:t>
            </a:r>
            <a:endParaRPr lang="fa-IR" sz="2800" b="1" dirty="0" smtClean="0"/>
          </a:p>
          <a:p>
            <a:r>
              <a:rPr lang="fa-IR" sz="2800" b="1" dirty="0" smtClean="0"/>
              <a:t>کاهش کنترل رفتار</a:t>
            </a:r>
          </a:p>
          <a:p>
            <a:r>
              <a:rPr lang="fa-IR" sz="2800" b="1" dirty="0" smtClean="0"/>
              <a:t>مشکل تصمیم گیری</a:t>
            </a:r>
          </a:p>
          <a:p>
            <a:r>
              <a:rPr lang="fa-IR" sz="2600" b="1" dirty="0"/>
              <a:t>ناکارآمدی اجتماعی اقتصادی</a:t>
            </a:r>
          </a:p>
          <a:p>
            <a:pPr marL="609600" indent="-609600">
              <a:buFont typeface="Wingdings" pitchFamily="2" charset="2"/>
              <a:buChar char="q"/>
              <a:defRPr/>
            </a:pPr>
            <a:r>
              <a:rPr lang="fa-IR" sz="2600" b="1" dirty="0"/>
              <a:t>سو مصرف مواد        </a:t>
            </a:r>
            <a:endParaRPr lang="en-US" sz="2600" b="1" dirty="0"/>
          </a:p>
          <a:p>
            <a:pPr marL="609600" indent="-609600">
              <a:buFont typeface="Wingdings" pitchFamily="2" charset="2"/>
              <a:buChar char="q"/>
              <a:defRPr/>
            </a:pPr>
            <a:r>
              <a:rPr lang="fa-IR" sz="2600" b="1" dirty="0" smtClean="0"/>
              <a:t>جرم </a:t>
            </a:r>
            <a:r>
              <a:rPr lang="fa-IR" sz="2600" b="1" dirty="0"/>
              <a:t>وخشونت    </a:t>
            </a:r>
            <a:endParaRPr lang="en-US" sz="2600" b="1" dirty="0"/>
          </a:p>
          <a:p>
            <a:pPr marL="609600" indent="-609600">
              <a:buFont typeface="Wingdings" pitchFamily="2" charset="2"/>
              <a:buChar char="q"/>
              <a:defRPr/>
            </a:pPr>
            <a:r>
              <a:rPr lang="fa-IR" sz="2600" b="1" dirty="0" smtClean="0"/>
              <a:t>خودكشي </a:t>
            </a:r>
            <a:r>
              <a:rPr lang="fa-IR" sz="2600" b="1" dirty="0"/>
              <a:t>وديگر </a:t>
            </a:r>
            <a:r>
              <a:rPr lang="fa-IR" sz="2600" b="1" dirty="0" smtClean="0"/>
              <a:t>كشي</a:t>
            </a:r>
          </a:p>
          <a:p>
            <a:pPr marL="609600" indent="-609600">
              <a:buFont typeface="Wingdings" pitchFamily="2" charset="2"/>
              <a:buChar char="q"/>
              <a:defRPr/>
            </a:pPr>
            <a:r>
              <a:rPr lang="fa-IR" sz="2600" b="1" dirty="0" smtClean="0"/>
              <a:t>كودك </a:t>
            </a:r>
            <a:r>
              <a:rPr lang="fa-IR" sz="2600" b="1" dirty="0"/>
              <a:t>آزاري  </a:t>
            </a:r>
            <a:endParaRPr lang="fa-IR" sz="2600" b="1" dirty="0" smtClean="0"/>
          </a:p>
          <a:p>
            <a:pPr marL="609600" indent="-609600">
              <a:buFont typeface="Wingdings" pitchFamily="2" charset="2"/>
              <a:buChar char="q"/>
              <a:defRPr/>
            </a:pPr>
            <a:r>
              <a:rPr lang="fa-IR" sz="2600" b="1" dirty="0" smtClean="0"/>
              <a:t>تاثیر در نسل    </a:t>
            </a:r>
            <a:endParaRPr lang="en-US" sz="2600" b="1" dirty="0"/>
          </a:p>
        </p:txBody>
      </p:sp>
      <p:sp>
        <p:nvSpPr>
          <p:cNvPr id="4" name="Content Placeholder 3"/>
          <p:cNvSpPr>
            <a:spLocks noGrp="1"/>
          </p:cNvSpPr>
          <p:nvPr>
            <p:ph sz="half" idx="2"/>
          </p:nvPr>
        </p:nvSpPr>
        <p:spPr>
          <a:solidFill>
            <a:schemeClr val="accent1">
              <a:lumMod val="20000"/>
              <a:lumOff val="80000"/>
            </a:schemeClr>
          </a:solidFill>
        </p:spPr>
        <p:txBody>
          <a:bodyPr>
            <a:normAutofit fontScale="70000" lnSpcReduction="20000"/>
          </a:bodyPr>
          <a:lstStyle/>
          <a:p>
            <a:r>
              <a:rPr lang="fa-IR" sz="2800" b="1" dirty="0" smtClean="0"/>
              <a:t>جسمی</a:t>
            </a:r>
          </a:p>
          <a:p>
            <a:endParaRPr lang="fa-IR" sz="2800" b="1" dirty="0"/>
          </a:p>
          <a:p>
            <a:r>
              <a:rPr lang="fa-IR" sz="2800" b="1" dirty="0" smtClean="0"/>
              <a:t>سرطانهای </a:t>
            </a:r>
            <a:r>
              <a:rPr lang="fa-IR" sz="2800" b="1" dirty="0"/>
              <a:t>گوارشی</a:t>
            </a:r>
          </a:p>
          <a:p>
            <a:r>
              <a:rPr lang="fa-IR" sz="2800" b="1" dirty="0"/>
              <a:t>زخم معده </a:t>
            </a:r>
            <a:r>
              <a:rPr lang="fa-IR" sz="2800" b="1" dirty="0" err="1"/>
              <a:t>وورم</a:t>
            </a:r>
            <a:r>
              <a:rPr lang="fa-IR" sz="2800" b="1" dirty="0"/>
              <a:t> معده</a:t>
            </a:r>
          </a:p>
          <a:p>
            <a:r>
              <a:rPr lang="fa-IR" sz="2800" b="1" dirty="0"/>
              <a:t>سیروز کبدی</a:t>
            </a:r>
          </a:p>
          <a:p>
            <a:r>
              <a:rPr lang="fa-IR" sz="2800" b="1" dirty="0"/>
              <a:t>ناتوانی جنسی</a:t>
            </a:r>
          </a:p>
          <a:p>
            <a:pPr>
              <a:lnSpc>
                <a:spcPct val="90000"/>
              </a:lnSpc>
              <a:buFont typeface="Wingdings" pitchFamily="2" charset="2"/>
              <a:buChar char="§"/>
              <a:defRPr/>
            </a:pPr>
            <a:r>
              <a:rPr lang="fa-IR" sz="2800" b="1" dirty="0"/>
              <a:t>اختلالات </a:t>
            </a:r>
            <a:r>
              <a:rPr lang="fa-IR" sz="2800" b="1" dirty="0" smtClean="0"/>
              <a:t>بینائی </a:t>
            </a:r>
            <a:endParaRPr lang="en-US" sz="2800" b="1" dirty="0"/>
          </a:p>
          <a:p>
            <a:pPr>
              <a:lnSpc>
                <a:spcPct val="90000"/>
              </a:lnSpc>
              <a:buFont typeface="Wingdings" pitchFamily="2" charset="2"/>
              <a:buChar char="§"/>
              <a:defRPr/>
            </a:pPr>
            <a:r>
              <a:rPr lang="en-US" sz="2800" b="1" dirty="0" smtClean="0"/>
              <a:t>   </a:t>
            </a:r>
            <a:r>
              <a:rPr lang="fa-IR" sz="2800" b="1" dirty="0"/>
              <a:t>ورم </a:t>
            </a:r>
            <a:r>
              <a:rPr lang="fa-IR" sz="2800" b="1" dirty="0" smtClean="0"/>
              <a:t>معده</a:t>
            </a:r>
            <a:r>
              <a:rPr lang="en-US" sz="2800" b="1" dirty="0" smtClean="0"/>
              <a:t>   </a:t>
            </a:r>
            <a:r>
              <a:rPr lang="fa-IR" sz="2800" b="1" dirty="0"/>
              <a:t>زخم </a:t>
            </a:r>
            <a:r>
              <a:rPr lang="fa-IR" sz="2800" b="1" dirty="0" smtClean="0"/>
              <a:t>معده</a:t>
            </a:r>
          </a:p>
          <a:p>
            <a:pPr>
              <a:lnSpc>
                <a:spcPct val="90000"/>
              </a:lnSpc>
              <a:buFont typeface="Wingdings" pitchFamily="2" charset="2"/>
              <a:buChar char="§"/>
              <a:defRPr/>
            </a:pPr>
            <a:r>
              <a:rPr lang="fa-IR" sz="2800" b="1" dirty="0" smtClean="0"/>
              <a:t>پانکراتیت</a:t>
            </a:r>
            <a:endParaRPr lang="en-US" sz="2800" b="1" dirty="0"/>
          </a:p>
          <a:p>
            <a:pPr>
              <a:lnSpc>
                <a:spcPct val="90000"/>
              </a:lnSpc>
              <a:buFont typeface="Wingdings" pitchFamily="2" charset="2"/>
              <a:buChar char="§"/>
              <a:defRPr/>
            </a:pPr>
            <a:r>
              <a:rPr lang="fa-IR" sz="2800" b="1" dirty="0" smtClean="0"/>
              <a:t> </a:t>
            </a:r>
            <a:r>
              <a:rPr lang="fa-IR" sz="2800" b="1" dirty="0"/>
              <a:t>سرطان مري    </a:t>
            </a:r>
            <a:r>
              <a:rPr lang="en-US" sz="2800" b="1" dirty="0" smtClean="0"/>
              <a:t> </a:t>
            </a:r>
            <a:endParaRPr lang="fa-IR" sz="2800" b="1" dirty="0" smtClean="0"/>
          </a:p>
          <a:p>
            <a:pPr>
              <a:lnSpc>
                <a:spcPct val="90000"/>
              </a:lnSpc>
              <a:buFont typeface="Wingdings" pitchFamily="2" charset="2"/>
              <a:buChar char="§"/>
              <a:defRPr/>
            </a:pPr>
            <a:r>
              <a:rPr lang="en-US" sz="2800" b="1" dirty="0" smtClean="0"/>
              <a:t> </a:t>
            </a:r>
            <a:r>
              <a:rPr lang="fa-IR" sz="2800" b="1" dirty="0"/>
              <a:t>هپاتيت الكلي</a:t>
            </a:r>
            <a:endParaRPr lang="en-US" sz="2800" b="1" dirty="0"/>
          </a:p>
          <a:p>
            <a:pPr>
              <a:lnSpc>
                <a:spcPct val="90000"/>
              </a:lnSpc>
              <a:buFont typeface="Wingdings" pitchFamily="2" charset="2"/>
              <a:buChar char="§"/>
              <a:defRPr/>
            </a:pPr>
            <a:r>
              <a:rPr lang="fa-IR" sz="2800" b="1" dirty="0" smtClean="0"/>
              <a:t>سيروز </a:t>
            </a:r>
            <a:r>
              <a:rPr lang="fa-IR" sz="2800" b="1" dirty="0"/>
              <a:t>كبد   </a:t>
            </a:r>
            <a:r>
              <a:rPr lang="en-US" sz="2800" b="1" dirty="0"/>
              <a:t> </a:t>
            </a:r>
          </a:p>
          <a:p>
            <a:pPr>
              <a:lnSpc>
                <a:spcPct val="90000"/>
              </a:lnSpc>
              <a:buFont typeface="Wingdings" pitchFamily="2" charset="2"/>
              <a:buChar char="§"/>
              <a:defRPr/>
            </a:pPr>
            <a:r>
              <a:rPr lang="fa-IR" sz="2800" b="1" dirty="0" smtClean="0"/>
              <a:t>واريس مری</a:t>
            </a:r>
            <a:endParaRPr lang="en-US" sz="2800" b="1" dirty="0"/>
          </a:p>
          <a:p>
            <a:pPr>
              <a:lnSpc>
                <a:spcPct val="90000"/>
              </a:lnSpc>
              <a:buFont typeface="Wingdings" pitchFamily="2" charset="2"/>
              <a:buChar char="§"/>
              <a:defRPr/>
            </a:pPr>
            <a:r>
              <a:rPr lang="fa-IR" sz="2800" b="1" dirty="0" smtClean="0"/>
              <a:t>لرزش    </a:t>
            </a:r>
            <a:endParaRPr lang="en-US" sz="2800" b="1" dirty="0"/>
          </a:p>
          <a:p>
            <a:pPr>
              <a:lnSpc>
                <a:spcPct val="90000"/>
              </a:lnSpc>
              <a:buFont typeface="Wingdings" pitchFamily="2" charset="2"/>
              <a:buChar char="§"/>
              <a:defRPr/>
            </a:pPr>
            <a:r>
              <a:rPr lang="fa-IR" sz="2800" b="1" dirty="0" smtClean="0"/>
              <a:t>ورم اعصاب  </a:t>
            </a:r>
            <a:endParaRPr lang="en-US" sz="2800" b="1" dirty="0"/>
          </a:p>
          <a:p>
            <a:pPr>
              <a:lnSpc>
                <a:spcPct val="90000"/>
              </a:lnSpc>
              <a:buFont typeface="Wingdings" pitchFamily="2" charset="2"/>
              <a:buChar char="§"/>
              <a:defRPr/>
            </a:pPr>
            <a:r>
              <a:rPr lang="en-US" sz="2800" b="1" dirty="0" smtClean="0"/>
              <a:t> </a:t>
            </a:r>
            <a:r>
              <a:rPr lang="fa-IR" sz="2800" b="1" dirty="0"/>
              <a:t>ناتواني   </a:t>
            </a:r>
            <a:endParaRPr lang="en-US" sz="2800" b="1" dirty="0"/>
          </a:p>
          <a:p>
            <a:endParaRPr lang="fa-IR" sz="2800" dirty="0"/>
          </a:p>
          <a:p>
            <a:endParaRPr lang="fa-IR" dirty="0"/>
          </a:p>
        </p:txBody>
      </p:sp>
    </p:spTree>
    <p:extLst>
      <p:ext uri="{BB962C8B-B14F-4D97-AF65-F5344CB8AC3E}">
        <p14:creationId xmlns:p14="http://schemas.microsoft.com/office/powerpoint/2010/main" val="33471083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pic>
        <p:nvPicPr>
          <p:cNvPr id="158724" name="Picture 4" descr="Pancreatitis2"/>
          <p:cNvPicPr>
            <a:picLocks noChangeAspect="1" noChangeArrowheads="1"/>
          </p:cNvPicPr>
          <p:nvPr/>
        </p:nvPicPr>
        <p:blipFill>
          <a:blip r:embed="rId2" cstate="print">
            <a:lum bright="-30000"/>
            <a:extLst>
              <a:ext uri="{28A0092B-C50C-407E-A947-70E740481C1C}">
                <a14:useLocalDpi xmlns:a14="http://schemas.microsoft.com/office/drawing/2010/main" val="0"/>
              </a:ext>
            </a:extLst>
          </a:blip>
          <a:srcRect/>
          <a:stretch>
            <a:fillRect/>
          </a:stretch>
        </p:blipFill>
        <p:spPr bwMode="auto">
          <a:xfrm>
            <a:off x="1295400" y="0"/>
            <a:ext cx="289560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5" descr="gastritis"/>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609600" y="2698750"/>
            <a:ext cx="2916238"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6" descr="duodenal ulcers"/>
          <p:cNvPicPr>
            <a:picLocks noChangeAspect="1" noChangeArrowheads="1"/>
          </p:cNvPicPr>
          <p:nvPr/>
        </p:nvPicPr>
        <p:blipFill>
          <a:blip r:embed="rId4">
            <a:lum bright="-30000"/>
            <a:extLst>
              <a:ext uri="{28A0092B-C50C-407E-A947-70E740481C1C}">
                <a14:useLocalDpi xmlns:a14="http://schemas.microsoft.com/office/drawing/2010/main" val="0"/>
              </a:ext>
            </a:extLst>
          </a:blip>
          <a:srcRect/>
          <a:stretch>
            <a:fillRect/>
          </a:stretch>
        </p:blipFill>
        <p:spPr bwMode="auto">
          <a:xfrm>
            <a:off x="5334000" y="0"/>
            <a:ext cx="268763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7" name="Picture 7" descr="cancer of the esophagus"/>
          <p:cNvPicPr>
            <a:picLocks noChangeAspect="1" noChangeArrowheads="1"/>
          </p:cNvPicPr>
          <p:nvPr/>
        </p:nvPicPr>
        <p:blipFill>
          <a:blip r:embed="rId5">
            <a:lum bright="-36000"/>
            <a:extLst>
              <a:ext uri="{28A0092B-C50C-407E-A947-70E740481C1C}">
                <a14:useLocalDpi xmlns:a14="http://schemas.microsoft.com/office/drawing/2010/main" val="0"/>
              </a:ext>
            </a:extLst>
          </a:blip>
          <a:srcRect/>
          <a:stretch>
            <a:fillRect/>
          </a:stretch>
        </p:blipFill>
        <p:spPr bwMode="auto">
          <a:xfrm>
            <a:off x="4665663" y="3429000"/>
            <a:ext cx="301466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8" name="WordArt 8"/>
          <p:cNvSpPr>
            <a:spLocks noChangeArrowheads="1" noChangeShapeType="1" noTextEdit="1"/>
          </p:cNvSpPr>
          <p:nvPr/>
        </p:nvSpPr>
        <p:spPr bwMode="auto">
          <a:xfrm>
            <a:off x="4267200" y="3505200"/>
            <a:ext cx="4371975" cy="7556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rtl="0"/>
            <a:r>
              <a:rPr lang="en-US" sz="3600" kern="10">
                <a:gradFill rotWithShape="1">
                  <a:gsLst>
                    <a:gs pos="0">
                      <a:srgbClr val="9999FF"/>
                    </a:gs>
                    <a:gs pos="100000">
                      <a:srgbClr val="009999"/>
                    </a:gs>
                  </a:gsLst>
                  <a:lin ang="5400000" scaled="1"/>
                </a:gradFill>
                <a:effectLst>
                  <a:outerShdw dist="53882" dir="2700000" algn="ctr" rotWithShape="0">
                    <a:srgbClr val="C0C0C0"/>
                  </a:outerShdw>
                </a:effectLst>
                <a:latin typeface="Times New Roman"/>
                <a:cs typeface="Times New Roman"/>
              </a:rPr>
              <a:t>CANCER OF THE ESPHAGUS</a:t>
            </a:r>
          </a:p>
        </p:txBody>
      </p:sp>
      <p:sp>
        <p:nvSpPr>
          <p:cNvPr id="158729" name="WordArt 9"/>
          <p:cNvSpPr>
            <a:spLocks noChangeArrowheads="1" noChangeShapeType="1" noTextEdit="1"/>
          </p:cNvSpPr>
          <p:nvPr/>
        </p:nvSpPr>
        <p:spPr bwMode="auto">
          <a:xfrm>
            <a:off x="5334000" y="1981200"/>
            <a:ext cx="3276600" cy="1371600"/>
          </a:xfrm>
          <a:prstGeom prst="rect">
            <a:avLst/>
          </a:prstGeom>
        </p:spPr>
        <p:txBody>
          <a:bodyPr wrap="none" fromWordArt="1">
            <a:prstTxWarp prst="textSlantUp">
              <a:avLst>
                <a:gd name="adj" fmla="val 32056"/>
              </a:avLst>
            </a:prstTxWarp>
          </a:bodyPr>
          <a:lstStyle/>
          <a:p>
            <a:pPr algn="ctr" rtl="0"/>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a:rPr>
              <a:t>DUODENAL ULCERS</a:t>
            </a:r>
          </a:p>
        </p:txBody>
      </p:sp>
      <p:sp>
        <p:nvSpPr>
          <p:cNvPr id="158730" name="WordArt 10"/>
          <p:cNvSpPr>
            <a:spLocks noChangeArrowheads="1" noChangeShapeType="1" noTextEdit="1"/>
          </p:cNvSpPr>
          <p:nvPr/>
        </p:nvSpPr>
        <p:spPr bwMode="auto">
          <a:xfrm>
            <a:off x="914400" y="2819400"/>
            <a:ext cx="2781300" cy="692150"/>
          </a:xfrm>
          <a:prstGeom prst="rect">
            <a:avLst/>
          </a:prstGeom>
        </p:spPr>
        <p:txBody>
          <a:bodyPr wrap="none" fromWordArt="1">
            <a:prstTxWarp prst="textPlain">
              <a:avLst>
                <a:gd name="adj" fmla="val 50000"/>
              </a:avLst>
            </a:prstTxWarp>
          </a:bodyPr>
          <a:lstStyle/>
          <a:p>
            <a:pPr algn="ctr" rtl="0"/>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GASTRITIS</a:t>
            </a:r>
          </a:p>
        </p:txBody>
      </p:sp>
      <p:sp>
        <p:nvSpPr>
          <p:cNvPr id="158731" name="WordArt 11"/>
          <p:cNvSpPr>
            <a:spLocks noChangeArrowheads="1" noChangeShapeType="1" noTextEdit="1"/>
          </p:cNvSpPr>
          <p:nvPr/>
        </p:nvSpPr>
        <p:spPr bwMode="auto">
          <a:xfrm>
            <a:off x="609600" y="1828800"/>
            <a:ext cx="3276600" cy="7366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rtl="0"/>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PANCREATITIS</a:t>
            </a:r>
          </a:p>
        </p:txBody>
      </p:sp>
    </p:spTree>
    <p:extLst>
      <p:ext uri="{BB962C8B-B14F-4D97-AF65-F5344CB8AC3E}">
        <p14:creationId xmlns:p14="http://schemas.microsoft.com/office/powerpoint/2010/main" val="1276166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1000"/>
                                  </p:stCondLst>
                                  <p:childTnLst>
                                    <p:set>
                                      <p:cBhvr>
                                        <p:cTn id="6" dur="1" fill="hold">
                                          <p:stCondLst>
                                            <p:cond delay="499"/>
                                          </p:stCondLst>
                                        </p:cTn>
                                        <p:tgtEl>
                                          <p:spTgt spid="158724"/>
                                        </p:tgtEl>
                                        <p:attrNameLst>
                                          <p:attrName>style.visibility</p:attrName>
                                        </p:attrNameLst>
                                      </p:cBhvr>
                                      <p:to>
                                        <p:strVal val="visible"/>
                                      </p:to>
                                    </p:set>
                                    <p:anim to="" calcmode="lin" valueType="num">
                                      <p:cBhvr>
                                        <p:cTn id="7" dur="1" fill="hold"/>
                                        <p:tgtEl>
                                          <p:spTgt spid="158724"/>
                                        </p:tgtEl>
                                        <p:attrNameLst>
                                          <p:attrName/>
                                        </p:attrNameLst>
                                      </p:cBhvr>
                                    </p:anim>
                                  </p:childTnLst>
                                </p:cTn>
                              </p:par>
                            </p:childTnLst>
                          </p:cTn>
                        </p:par>
                        <p:par>
                          <p:cTn id="8" fill="hold" nodeType="afterGroup">
                            <p:stCondLst>
                              <p:cond delay="1500"/>
                            </p:stCondLst>
                            <p:childTnLst>
                              <p:par>
                                <p:cTn id="9" presetID="3" presetClass="entr" presetSubtype="10" fill="hold" nodeType="afterEffect">
                                  <p:stCondLst>
                                    <p:cond delay="1000"/>
                                  </p:stCondLst>
                                  <p:childTnLst>
                                    <p:set>
                                      <p:cBhvr>
                                        <p:cTn id="10" dur="1" fill="hold">
                                          <p:stCondLst>
                                            <p:cond delay="0"/>
                                          </p:stCondLst>
                                        </p:cTn>
                                        <p:tgtEl>
                                          <p:spTgt spid="158725"/>
                                        </p:tgtEl>
                                        <p:attrNameLst>
                                          <p:attrName>style.visibility</p:attrName>
                                        </p:attrNameLst>
                                      </p:cBhvr>
                                      <p:to>
                                        <p:strVal val="visible"/>
                                      </p:to>
                                    </p:set>
                                    <p:animEffect transition="in" filter="blinds(horizontal)">
                                      <p:cBhvr>
                                        <p:cTn id="11" dur="500"/>
                                        <p:tgtEl>
                                          <p:spTgt spid="158725"/>
                                        </p:tgtEl>
                                      </p:cBhvr>
                                    </p:animEffect>
                                  </p:childTnLst>
                                </p:cTn>
                              </p:par>
                            </p:childTnLst>
                          </p:cTn>
                        </p:par>
                        <p:par>
                          <p:cTn id="12" fill="hold" nodeType="afterGroup">
                            <p:stCondLst>
                              <p:cond delay="3000"/>
                            </p:stCondLst>
                            <p:childTnLst>
                              <p:par>
                                <p:cTn id="13" presetID="22" presetClass="entr" presetSubtype="1" fill="hold" nodeType="afterEffect">
                                  <p:stCondLst>
                                    <p:cond delay="0"/>
                                  </p:stCondLst>
                                  <p:childTnLst>
                                    <p:set>
                                      <p:cBhvr>
                                        <p:cTn id="14" dur="1" fill="hold">
                                          <p:stCondLst>
                                            <p:cond delay="0"/>
                                          </p:stCondLst>
                                        </p:cTn>
                                        <p:tgtEl>
                                          <p:spTgt spid="158726"/>
                                        </p:tgtEl>
                                        <p:attrNameLst>
                                          <p:attrName>style.visibility</p:attrName>
                                        </p:attrNameLst>
                                      </p:cBhvr>
                                      <p:to>
                                        <p:strVal val="visible"/>
                                      </p:to>
                                    </p:set>
                                    <p:animEffect transition="in" filter="wipe(up)">
                                      <p:cBhvr>
                                        <p:cTn id="15" dur="500"/>
                                        <p:tgtEl>
                                          <p:spTgt spid="158726"/>
                                        </p:tgtEl>
                                      </p:cBhvr>
                                    </p:animEffect>
                                  </p:childTnLst>
                                </p:cTn>
                              </p:par>
                            </p:childTnLst>
                          </p:cTn>
                        </p:par>
                        <p:par>
                          <p:cTn id="16" fill="hold" nodeType="afterGroup">
                            <p:stCondLst>
                              <p:cond delay="3500"/>
                            </p:stCondLst>
                            <p:childTnLst>
                              <p:par>
                                <p:cTn id="17" presetID="22" presetClass="entr" presetSubtype="1" fill="hold" nodeType="afterEffect">
                                  <p:stCondLst>
                                    <p:cond delay="1000"/>
                                  </p:stCondLst>
                                  <p:childTnLst>
                                    <p:set>
                                      <p:cBhvr>
                                        <p:cTn id="18" dur="1" fill="hold">
                                          <p:stCondLst>
                                            <p:cond delay="0"/>
                                          </p:stCondLst>
                                        </p:cTn>
                                        <p:tgtEl>
                                          <p:spTgt spid="158727"/>
                                        </p:tgtEl>
                                        <p:attrNameLst>
                                          <p:attrName>style.visibility</p:attrName>
                                        </p:attrNameLst>
                                      </p:cBhvr>
                                      <p:to>
                                        <p:strVal val="visible"/>
                                      </p:to>
                                    </p:set>
                                    <p:animEffect transition="in" filter="wipe(up)">
                                      <p:cBhvr>
                                        <p:cTn id="19" dur="500"/>
                                        <p:tgtEl>
                                          <p:spTgt spid="158727"/>
                                        </p:tgtEl>
                                      </p:cBhvr>
                                    </p:animEffect>
                                  </p:childTnLst>
                                </p:cTn>
                              </p:par>
                            </p:childTnLst>
                          </p:cTn>
                        </p:par>
                        <p:par>
                          <p:cTn id="20" fill="hold" nodeType="afterGroup">
                            <p:stCondLst>
                              <p:cond delay="5000"/>
                            </p:stCondLst>
                            <p:childTnLst>
                              <p:par>
                                <p:cTn id="21" presetID="3" presetClass="entr" presetSubtype="10" fill="hold" grpId="0" nodeType="afterEffect">
                                  <p:stCondLst>
                                    <p:cond delay="0"/>
                                  </p:stCondLst>
                                  <p:childTnLst>
                                    <p:set>
                                      <p:cBhvr>
                                        <p:cTn id="22" dur="1" fill="hold">
                                          <p:stCondLst>
                                            <p:cond delay="0"/>
                                          </p:stCondLst>
                                        </p:cTn>
                                        <p:tgtEl>
                                          <p:spTgt spid="158728"/>
                                        </p:tgtEl>
                                        <p:attrNameLst>
                                          <p:attrName>style.visibility</p:attrName>
                                        </p:attrNameLst>
                                      </p:cBhvr>
                                      <p:to>
                                        <p:strVal val="visible"/>
                                      </p:to>
                                    </p:set>
                                    <p:animEffect transition="in" filter="blinds(horizontal)">
                                      <p:cBhvr>
                                        <p:cTn id="23" dur="500"/>
                                        <p:tgtEl>
                                          <p:spTgt spid="158728"/>
                                        </p:tgtEl>
                                      </p:cBhvr>
                                    </p:animEffect>
                                  </p:childTnLst>
                                </p:cTn>
                              </p:par>
                            </p:childTnLst>
                          </p:cTn>
                        </p:par>
                        <p:par>
                          <p:cTn id="24" fill="hold" nodeType="afterGroup">
                            <p:stCondLst>
                              <p:cond delay="5500"/>
                            </p:stCondLst>
                            <p:childTnLst>
                              <p:par>
                                <p:cTn id="25" presetID="22" presetClass="entr" presetSubtype="1" fill="hold" grpId="0" nodeType="afterEffect">
                                  <p:stCondLst>
                                    <p:cond delay="1000"/>
                                  </p:stCondLst>
                                  <p:childTnLst>
                                    <p:set>
                                      <p:cBhvr>
                                        <p:cTn id="26" dur="1" fill="hold">
                                          <p:stCondLst>
                                            <p:cond delay="0"/>
                                          </p:stCondLst>
                                        </p:cTn>
                                        <p:tgtEl>
                                          <p:spTgt spid="158729"/>
                                        </p:tgtEl>
                                        <p:attrNameLst>
                                          <p:attrName>style.visibility</p:attrName>
                                        </p:attrNameLst>
                                      </p:cBhvr>
                                      <p:to>
                                        <p:strVal val="visible"/>
                                      </p:to>
                                    </p:set>
                                    <p:animEffect transition="in" filter="wipe(up)">
                                      <p:cBhvr>
                                        <p:cTn id="27" dur="500"/>
                                        <p:tgtEl>
                                          <p:spTgt spid="158729"/>
                                        </p:tgtEl>
                                      </p:cBhvr>
                                    </p:animEffect>
                                  </p:childTnLst>
                                </p:cTn>
                              </p:par>
                            </p:childTnLst>
                          </p:cTn>
                        </p:par>
                        <p:par>
                          <p:cTn id="28" fill="hold" nodeType="afterGroup">
                            <p:stCondLst>
                              <p:cond delay="7000"/>
                            </p:stCondLst>
                            <p:childTnLst>
                              <p:par>
                                <p:cTn id="29" presetID="9" presetClass="entr" presetSubtype="0" fill="hold" grpId="0" nodeType="afterEffect">
                                  <p:stCondLst>
                                    <p:cond delay="0"/>
                                  </p:stCondLst>
                                  <p:childTnLst>
                                    <p:set>
                                      <p:cBhvr>
                                        <p:cTn id="30" dur="1" fill="hold">
                                          <p:stCondLst>
                                            <p:cond delay="0"/>
                                          </p:stCondLst>
                                        </p:cTn>
                                        <p:tgtEl>
                                          <p:spTgt spid="158730"/>
                                        </p:tgtEl>
                                        <p:attrNameLst>
                                          <p:attrName>style.visibility</p:attrName>
                                        </p:attrNameLst>
                                      </p:cBhvr>
                                      <p:to>
                                        <p:strVal val="visible"/>
                                      </p:to>
                                    </p:set>
                                    <p:animEffect transition="in" filter="dissolve">
                                      <p:cBhvr>
                                        <p:cTn id="31" dur="500"/>
                                        <p:tgtEl>
                                          <p:spTgt spid="158730"/>
                                        </p:tgtEl>
                                      </p:cBhvr>
                                    </p:animEffect>
                                  </p:childTnLst>
                                </p:cTn>
                              </p:par>
                            </p:childTnLst>
                          </p:cTn>
                        </p:par>
                        <p:par>
                          <p:cTn id="32" fill="hold" nodeType="afterGroup">
                            <p:stCondLst>
                              <p:cond delay="7500"/>
                            </p:stCondLst>
                            <p:childTnLst>
                              <p:par>
                                <p:cTn id="33" presetID="15" presetClass="entr" presetSubtype="0" fill="hold" grpId="0" nodeType="afterEffect">
                                  <p:stCondLst>
                                    <p:cond delay="0"/>
                                  </p:stCondLst>
                                  <p:childTnLst>
                                    <p:set>
                                      <p:cBhvr>
                                        <p:cTn id="34" dur="1" fill="hold">
                                          <p:stCondLst>
                                            <p:cond delay="0"/>
                                          </p:stCondLst>
                                        </p:cTn>
                                        <p:tgtEl>
                                          <p:spTgt spid="158731"/>
                                        </p:tgtEl>
                                        <p:attrNameLst>
                                          <p:attrName>style.visibility</p:attrName>
                                        </p:attrNameLst>
                                      </p:cBhvr>
                                      <p:to>
                                        <p:strVal val="visible"/>
                                      </p:to>
                                    </p:set>
                                    <p:anim calcmode="lin" valueType="num">
                                      <p:cBhvr>
                                        <p:cTn id="35" dur="1000" fill="hold"/>
                                        <p:tgtEl>
                                          <p:spTgt spid="158731"/>
                                        </p:tgtEl>
                                        <p:attrNameLst>
                                          <p:attrName>ppt_w</p:attrName>
                                        </p:attrNameLst>
                                      </p:cBhvr>
                                      <p:tavLst>
                                        <p:tav tm="0">
                                          <p:val>
                                            <p:fltVal val="0"/>
                                          </p:val>
                                        </p:tav>
                                        <p:tav tm="100000">
                                          <p:val>
                                            <p:strVal val="#ppt_w"/>
                                          </p:val>
                                        </p:tav>
                                      </p:tavLst>
                                    </p:anim>
                                    <p:anim calcmode="lin" valueType="num">
                                      <p:cBhvr>
                                        <p:cTn id="36" dur="1000" fill="hold"/>
                                        <p:tgtEl>
                                          <p:spTgt spid="158731"/>
                                        </p:tgtEl>
                                        <p:attrNameLst>
                                          <p:attrName>ppt_h</p:attrName>
                                        </p:attrNameLst>
                                      </p:cBhvr>
                                      <p:tavLst>
                                        <p:tav tm="0">
                                          <p:val>
                                            <p:fltVal val="0"/>
                                          </p:val>
                                        </p:tav>
                                        <p:tav tm="100000">
                                          <p:val>
                                            <p:strVal val="#ppt_h"/>
                                          </p:val>
                                        </p:tav>
                                      </p:tavLst>
                                    </p:anim>
                                    <p:anim calcmode="lin" valueType="num">
                                      <p:cBhvr>
                                        <p:cTn id="37" dur="1000" fill="hold"/>
                                        <p:tgtEl>
                                          <p:spTgt spid="158731"/>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5873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8" grpId="0" animBg="1"/>
      <p:bldP spid="158729" grpId="0" animBg="1"/>
      <p:bldP spid="158730" grpId="0" animBg="1"/>
      <p:bldP spid="1587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pic>
        <p:nvPicPr>
          <p:cNvPr id="159748" name="Picture 4" descr="alcoholic hepatitis"/>
          <p:cNvPicPr>
            <a:picLocks noChangeAspect="1" noChangeArrowheads="1"/>
          </p:cNvPicPr>
          <p:nvPr/>
        </p:nvPicPr>
        <p:blipFill>
          <a:blip r:embed="rId2">
            <a:lum bright="-24000"/>
            <a:extLst>
              <a:ext uri="{28A0092B-C50C-407E-A947-70E740481C1C}">
                <a14:useLocalDpi xmlns:a14="http://schemas.microsoft.com/office/drawing/2010/main" val="0"/>
              </a:ext>
            </a:extLst>
          </a:blip>
          <a:srcRect/>
          <a:stretch>
            <a:fillRect/>
          </a:stretch>
        </p:blipFill>
        <p:spPr bwMode="auto">
          <a:xfrm>
            <a:off x="304800" y="2133600"/>
            <a:ext cx="30845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5" descr="cirrhosis"/>
          <p:cNvPicPr>
            <a:picLocks noChangeAspect="1" noChangeArrowheads="1"/>
          </p:cNvPicPr>
          <p:nvPr/>
        </p:nvPicPr>
        <p:blipFill>
          <a:blip r:embed="rId3" cstate="print">
            <a:lum bright="-30000" contrast="6000"/>
            <a:extLst>
              <a:ext uri="{28A0092B-C50C-407E-A947-70E740481C1C}">
                <a14:useLocalDpi xmlns:a14="http://schemas.microsoft.com/office/drawing/2010/main" val="0"/>
              </a:ext>
            </a:extLst>
          </a:blip>
          <a:srcRect/>
          <a:stretch>
            <a:fillRect/>
          </a:stretch>
        </p:blipFill>
        <p:spPr bwMode="auto">
          <a:xfrm>
            <a:off x="3810000" y="3429000"/>
            <a:ext cx="3657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Picture 6" descr="varicose veins"/>
          <p:cNvPicPr>
            <a:picLocks noChangeAspect="1" noChangeArrowheads="1"/>
          </p:cNvPicPr>
          <p:nvPr/>
        </p:nvPicPr>
        <p:blipFill>
          <a:blip r:embed="rId4">
            <a:lum bright="-36000" contrast="18000"/>
            <a:extLst>
              <a:ext uri="{28A0092B-C50C-407E-A947-70E740481C1C}">
                <a14:useLocalDpi xmlns:a14="http://schemas.microsoft.com/office/drawing/2010/main" val="0"/>
              </a:ext>
            </a:extLst>
          </a:blip>
          <a:srcRect/>
          <a:stretch>
            <a:fillRect/>
          </a:stretch>
        </p:blipFill>
        <p:spPr bwMode="auto">
          <a:xfrm>
            <a:off x="5410200" y="381000"/>
            <a:ext cx="3429000"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3" name="WordArt 9"/>
          <p:cNvSpPr>
            <a:spLocks noChangeArrowheads="1" noChangeShapeType="1" noTextEdit="1"/>
          </p:cNvSpPr>
          <p:nvPr/>
        </p:nvSpPr>
        <p:spPr bwMode="auto">
          <a:xfrm>
            <a:off x="4267200" y="457200"/>
            <a:ext cx="4419600" cy="692150"/>
          </a:xfrm>
          <a:prstGeom prst="rect">
            <a:avLst/>
          </a:prstGeom>
        </p:spPr>
        <p:txBody>
          <a:bodyPr wrap="none" fromWordArt="1">
            <a:prstTxWarp prst="textPlain">
              <a:avLst>
                <a:gd name="adj" fmla="val 50000"/>
              </a:avLst>
            </a:prstTxWarp>
          </a:bodyPr>
          <a:lstStyle/>
          <a:p>
            <a:pPr algn="ctr" rtl="0"/>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VARICOSE VEINS OF THE ESOPHAGUS</a:t>
            </a:r>
          </a:p>
        </p:txBody>
      </p:sp>
      <p:sp>
        <p:nvSpPr>
          <p:cNvPr id="159754" name="WordArt 10"/>
          <p:cNvSpPr>
            <a:spLocks noChangeArrowheads="1" noChangeShapeType="1" noTextEdit="1"/>
          </p:cNvSpPr>
          <p:nvPr/>
        </p:nvSpPr>
        <p:spPr bwMode="auto">
          <a:xfrm>
            <a:off x="5105400" y="4343400"/>
            <a:ext cx="238125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0"/>
            <a:r>
              <a:rPr lang="en-US" sz="3600" kern="10">
                <a:solidFill>
                  <a:srgbClr val="336699"/>
                </a:solidFill>
                <a:effectLst>
                  <a:outerShdw dist="45791" dir="2021404" algn="ctr" rotWithShape="0">
                    <a:srgbClr val="C0C0C0"/>
                  </a:outerShdw>
                </a:effectLst>
                <a:latin typeface="Times New Roman"/>
                <a:cs typeface="Times New Roman"/>
              </a:rPr>
              <a:t>CIRRHOSIS</a:t>
            </a:r>
          </a:p>
        </p:txBody>
      </p:sp>
      <p:sp>
        <p:nvSpPr>
          <p:cNvPr id="159755" name="WordArt 11"/>
          <p:cNvSpPr>
            <a:spLocks noChangeArrowheads="1" noChangeShapeType="1" noTextEdit="1"/>
          </p:cNvSpPr>
          <p:nvPr/>
        </p:nvSpPr>
        <p:spPr bwMode="auto">
          <a:xfrm>
            <a:off x="0" y="1143000"/>
            <a:ext cx="3876675" cy="88265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rtl="0"/>
            <a:r>
              <a:rPr lang="en-US" sz="3600" kern="10">
                <a:ln w="9525">
                  <a:round/>
                  <a:headEnd/>
                  <a:tailEnd/>
                </a:ln>
                <a:gradFill rotWithShape="1">
                  <a:gsLst>
                    <a:gs pos="0">
                      <a:srgbClr val="707070"/>
                    </a:gs>
                    <a:gs pos="50000">
                      <a:srgbClr val="FFFFFF"/>
                    </a:gs>
                    <a:gs pos="100000">
                      <a:srgbClr val="707070"/>
                    </a:gs>
                  </a:gsLst>
                  <a:lin ang="2700000" scaled="1"/>
                </a:gradFill>
                <a:latin typeface="Impact"/>
              </a:rPr>
              <a:t>ALCOHOLIC HEPATITIS</a:t>
            </a:r>
          </a:p>
        </p:txBody>
      </p:sp>
    </p:spTree>
    <p:extLst>
      <p:ext uri="{BB962C8B-B14F-4D97-AF65-F5344CB8AC3E}">
        <p14:creationId xmlns:p14="http://schemas.microsoft.com/office/powerpoint/2010/main" val="3719859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159748"/>
                                        </p:tgtEl>
                                        <p:attrNameLst>
                                          <p:attrName>style.visibility</p:attrName>
                                        </p:attrNameLst>
                                      </p:cBhvr>
                                      <p:to>
                                        <p:strVal val="visible"/>
                                      </p:to>
                                    </p:set>
                                    <p:animEffect transition="in" filter="dissolve">
                                      <p:cBhvr>
                                        <p:cTn id="7" dur="500"/>
                                        <p:tgtEl>
                                          <p:spTgt spid="159748"/>
                                        </p:tgtEl>
                                      </p:cBhvr>
                                    </p:animEffect>
                                  </p:childTnLst>
                                </p:cTn>
                              </p:par>
                            </p:childTnLst>
                          </p:cTn>
                        </p:par>
                        <p:par>
                          <p:cTn id="8" fill="hold" nodeType="afterGroup">
                            <p:stCondLst>
                              <p:cond delay="1500"/>
                            </p:stCondLst>
                            <p:childTnLst>
                              <p:par>
                                <p:cTn id="9" presetID="24" presetClass="entr" presetSubtype="0" fill="hold" nodeType="afterEffect">
                                  <p:stCondLst>
                                    <p:cond delay="0"/>
                                  </p:stCondLst>
                                  <p:childTnLst>
                                    <p:set>
                                      <p:cBhvr>
                                        <p:cTn id="10" dur="1" fill="hold">
                                          <p:stCondLst>
                                            <p:cond delay="499"/>
                                          </p:stCondLst>
                                        </p:cTn>
                                        <p:tgtEl>
                                          <p:spTgt spid="159749"/>
                                        </p:tgtEl>
                                        <p:attrNameLst>
                                          <p:attrName>style.visibility</p:attrName>
                                        </p:attrNameLst>
                                      </p:cBhvr>
                                      <p:to>
                                        <p:strVal val="visible"/>
                                      </p:to>
                                    </p:set>
                                    <p:anim to="" calcmode="lin" valueType="num">
                                      <p:cBhvr>
                                        <p:cTn id="11" dur="1" fill="hold"/>
                                        <p:tgtEl>
                                          <p:spTgt spid="159749"/>
                                        </p:tgtEl>
                                        <p:attrNameLst>
                                          <p:attrName/>
                                        </p:attrNameLst>
                                      </p:cBhvr>
                                    </p:anim>
                                  </p:childTnLst>
                                </p:cTn>
                              </p:par>
                            </p:childTnLst>
                          </p:cTn>
                        </p:par>
                        <p:par>
                          <p:cTn id="12" fill="hold" nodeType="afterGroup">
                            <p:stCondLst>
                              <p:cond delay="2000"/>
                            </p:stCondLst>
                            <p:childTnLst>
                              <p:par>
                                <p:cTn id="13" presetID="24" presetClass="entr" presetSubtype="0" fill="hold" nodeType="afterEffect">
                                  <p:stCondLst>
                                    <p:cond delay="0"/>
                                  </p:stCondLst>
                                  <p:childTnLst>
                                    <p:set>
                                      <p:cBhvr>
                                        <p:cTn id="14" dur="1" fill="hold">
                                          <p:stCondLst>
                                            <p:cond delay="499"/>
                                          </p:stCondLst>
                                        </p:cTn>
                                        <p:tgtEl>
                                          <p:spTgt spid="159750"/>
                                        </p:tgtEl>
                                        <p:attrNameLst>
                                          <p:attrName>style.visibility</p:attrName>
                                        </p:attrNameLst>
                                      </p:cBhvr>
                                      <p:to>
                                        <p:strVal val="visible"/>
                                      </p:to>
                                    </p:set>
                                    <p:anim to="" calcmode="lin" valueType="num">
                                      <p:cBhvr>
                                        <p:cTn id="15" dur="1" fill="hold"/>
                                        <p:tgtEl>
                                          <p:spTgt spid="159750"/>
                                        </p:tgtEl>
                                        <p:attrNameLst>
                                          <p:attrName/>
                                        </p:attrNameLst>
                                      </p:cBhvr>
                                    </p:anim>
                                  </p:childTnLst>
                                </p:cTn>
                              </p:par>
                            </p:childTnLst>
                          </p:cTn>
                        </p:par>
                        <p:par>
                          <p:cTn id="16" fill="hold" nodeType="afterGroup">
                            <p:stCondLst>
                              <p:cond delay="2500"/>
                            </p:stCondLst>
                            <p:childTnLst>
                              <p:par>
                                <p:cTn id="17" presetID="24" presetClass="entr" presetSubtype="0" fill="hold" grpId="0" nodeType="afterEffect">
                                  <p:stCondLst>
                                    <p:cond delay="1000"/>
                                  </p:stCondLst>
                                  <p:childTnLst>
                                    <p:set>
                                      <p:cBhvr>
                                        <p:cTn id="18" dur="1" fill="hold">
                                          <p:stCondLst>
                                            <p:cond delay="499"/>
                                          </p:stCondLst>
                                        </p:cTn>
                                        <p:tgtEl>
                                          <p:spTgt spid="159753"/>
                                        </p:tgtEl>
                                        <p:attrNameLst>
                                          <p:attrName>style.visibility</p:attrName>
                                        </p:attrNameLst>
                                      </p:cBhvr>
                                      <p:to>
                                        <p:strVal val="visible"/>
                                      </p:to>
                                    </p:set>
                                    <p:anim to="" calcmode="lin" valueType="num">
                                      <p:cBhvr>
                                        <p:cTn id="19" dur="1" fill="hold"/>
                                        <p:tgtEl>
                                          <p:spTgt spid="159753"/>
                                        </p:tgtEl>
                                        <p:attrNameLst>
                                          <p:attrName/>
                                        </p:attrNameLst>
                                      </p:cBhvr>
                                    </p:anim>
                                  </p:childTnLst>
                                </p:cTn>
                              </p:par>
                            </p:childTnLst>
                          </p:cTn>
                        </p:par>
                        <p:par>
                          <p:cTn id="20" fill="hold" nodeType="afterGroup">
                            <p:stCondLst>
                              <p:cond delay="4000"/>
                            </p:stCondLst>
                            <p:childTnLst>
                              <p:par>
                                <p:cTn id="21" presetID="24" presetClass="entr" presetSubtype="0" fill="hold" grpId="0" nodeType="afterEffect">
                                  <p:stCondLst>
                                    <p:cond delay="1000"/>
                                  </p:stCondLst>
                                  <p:childTnLst>
                                    <p:set>
                                      <p:cBhvr>
                                        <p:cTn id="22" dur="1" fill="hold">
                                          <p:stCondLst>
                                            <p:cond delay="499"/>
                                          </p:stCondLst>
                                        </p:cTn>
                                        <p:tgtEl>
                                          <p:spTgt spid="159754"/>
                                        </p:tgtEl>
                                        <p:attrNameLst>
                                          <p:attrName>style.visibility</p:attrName>
                                        </p:attrNameLst>
                                      </p:cBhvr>
                                      <p:to>
                                        <p:strVal val="visible"/>
                                      </p:to>
                                    </p:set>
                                    <p:anim to="" calcmode="lin" valueType="num">
                                      <p:cBhvr>
                                        <p:cTn id="23" dur="1" fill="hold"/>
                                        <p:tgtEl>
                                          <p:spTgt spid="159754"/>
                                        </p:tgtEl>
                                        <p:attrNameLst>
                                          <p:attrName/>
                                        </p:attrNameLst>
                                      </p:cBhvr>
                                    </p:anim>
                                  </p:childTnLst>
                                </p:cTn>
                              </p:par>
                            </p:childTnLst>
                          </p:cTn>
                        </p:par>
                        <p:par>
                          <p:cTn id="24" fill="hold" nodeType="afterGroup">
                            <p:stCondLst>
                              <p:cond delay="5500"/>
                            </p:stCondLst>
                            <p:childTnLst>
                              <p:par>
                                <p:cTn id="25" presetID="2" presetClass="entr" presetSubtype="4" fill="hold" grpId="0" nodeType="afterEffect">
                                  <p:stCondLst>
                                    <p:cond delay="0"/>
                                  </p:stCondLst>
                                  <p:childTnLst>
                                    <p:set>
                                      <p:cBhvr>
                                        <p:cTn id="26" dur="1" fill="hold">
                                          <p:stCondLst>
                                            <p:cond delay="0"/>
                                          </p:stCondLst>
                                        </p:cTn>
                                        <p:tgtEl>
                                          <p:spTgt spid="159755"/>
                                        </p:tgtEl>
                                        <p:attrNameLst>
                                          <p:attrName>style.visibility</p:attrName>
                                        </p:attrNameLst>
                                      </p:cBhvr>
                                      <p:to>
                                        <p:strVal val="visible"/>
                                      </p:to>
                                    </p:set>
                                    <p:anim calcmode="lin" valueType="num">
                                      <p:cBhvr additive="base">
                                        <p:cTn id="27" dur="500" fill="hold"/>
                                        <p:tgtEl>
                                          <p:spTgt spid="159755"/>
                                        </p:tgtEl>
                                        <p:attrNameLst>
                                          <p:attrName>ppt_x</p:attrName>
                                        </p:attrNameLst>
                                      </p:cBhvr>
                                      <p:tavLst>
                                        <p:tav tm="0">
                                          <p:val>
                                            <p:strVal val="#ppt_x"/>
                                          </p:val>
                                        </p:tav>
                                        <p:tav tm="100000">
                                          <p:val>
                                            <p:strVal val="#ppt_x"/>
                                          </p:val>
                                        </p:tav>
                                      </p:tavLst>
                                    </p:anim>
                                    <p:anim calcmode="lin" valueType="num">
                                      <p:cBhvr additive="base">
                                        <p:cTn id="28" dur="500" fill="hold"/>
                                        <p:tgtEl>
                                          <p:spTgt spid="1597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3" grpId="0" animBg="1"/>
      <p:bldP spid="159754" grpId="0" animBg="1"/>
      <p:bldP spid="15975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noAutofit/>
          </a:bodyPr>
          <a:lstStyle/>
          <a:p>
            <a:r>
              <a:rPr lang="fa-IR" sz="6000" b="1" dirty="0" smtClean="0">
                <a:solidFill>
                  <a:schemeClr val="tx1"/>
                </a:solidFill>
              </a:rPr>
              <a:t>مقدمه</a:t>
            </a:r>
            <a:endParaRPr lang="fa-IR" sz="6000" b="1" dirty="0">
              <a:solidFill>
                <a:schemeClr val="tx1"/>
              </a:solidFill>
            </a:endParaRPr>
          </a:p>
        </p:txBody>
      </p:sp>
      <p:sp>
        <p:nvSpPr>
          <p:cNvPr id="3" name="Content Placeholder 2"/>
          <p:cNvSpPr>
            <a:spLocks noGrp="1"/>
          </p:cNvSpPr>
          <p:nvPr>
            <p:ph sz="quarter" idx="1"/>
          </p:nvPr>
        </p:nvSpPr>
        <p:spPr>
          <a:solidFill>
            <a:srgbClr val="CCECFF"/>
          </a:solidFill>
        </p:spPr>
        <p:txBody>
          <a:bodyPr>
            <a:normAutofit lnSpcReduction="10000"/>
          </a:bodyPr>
          <a:lstStyle/>
          <a:p>
            <a:pPr algn="just"/>
            <a:r>
              <a:rPr lang="fa-IR" b="1" dirty="0" smtClean="0">
                <a:cs typeface="B Zar" pitchFamily="2" charset="-78"/>
              </a:rPr>
              <a:t>داشتن احساس خوشایندکه به سلامتی تعبیر می شود متاثر از عوامل جسمی ، روانی اجتماعی است .</a:t>
            </a:r>
          </a:p>
          <a:p>
            <a:pPr algn="just"/>
            <a:r>
              <a:rPr lang="fa-IR" b="1" dirty="0" smtClean="0">
                <a:cs typeface="B Zar" pitchFamily="2" charset="-78"/>
              </a:rPr>
              <a:t>امروزه سلامت انسانها بیش از همه تحت تاثیر سبک زندگی قرار می گیرد و بخش مهمی از سبک زندگی به عادت ها ورفتارهای روزمره ما باز می گردد  مانند داشتن تحرک ، تغذیه سالم ، نداشتن استرس و ترک مصرف سیگار وامثال آن.</a:t>
            </a:r>
          </a:p>
          <a:p>
            <a:pPr algn="just"/>
            <a:r>
              <a:rPr lang="fa-IR" b="1" dirty="0" smtClean="0">
                <a:cs typeface="B Zar" pitchFamily="2" charset="-78"/>
              </a:rPr>
              <a:t>اعتیاد به  مواد در صد سال اخیر یکی </a:t>
            </a:r>
            <a:r>
              <a:rPr lang="fa-IR" b="1" dirty="0" err="1" smtClean="0">
                <a:cs typeface="B Zar" pitchFamily="2" charset="-78"/>
              </a:rPr>
              <a:t>ازعواملی</a:t>
            </a:r>
            <a:r>
              <a:rPr lang="fa-IR" b="1" dirty="0" smtClean="0">
                <a:cs typeface="B Zar" pitchFamily="2" charset="-78"/>
              </a:rPr>
              <a:t> است که هر ساله ده ها هزار قربانی از انسانها گرفته </a:t>
            </a:r>
            <a:r>
              <a:rPr lang="fa-IR" b="1" dirty="0" err="1" smtClean="0">
                <a:cs typeface="B Zar" pitchFamily="2" charset="-78"/>
              </a:rPr>
              <a:t>ومی</a:t>
            </a:r>
            <a:r>
              <a:rPr lang="fa-IR" b="1" dirty="0" smtClean="0">
                <a:cs typeface="B Zar" pitchFamily="2" charset="-78"/>
              </a:rPr>
              <a:t> گیرد.</a:t>
            </a:r>
          </a:p>
          <a:p>
            <a:pPr algn="just"/>
            <a:r>
              <a:rPr lang="fa-IR" b="1" dirty="0" smtClean="0">
                <a:cs typeface="B Zar" pitchFamily="2" charset="-78"/>
              </a:rPr>
              <a:t>در این جا به بخشی </a:t>
            </a:r>
            <a:r>
              <a:rPr lang="fa-IR" b="1" dirty="0" err="1" smtClean="0">
                <a:cs typeface="B Zar" pitchFamily="2" charset="-78"/>
              </a:rPr>
              <a:t>ازعوارض</a:t>
            </a:r>
            <a:r>
              <a:rPr lang="fa-IR" b="1" dirty="0" smtClean="0">
                <a:cs typeface="B Zar" pitchFamily="2" charset="-78"/>
              </a:rPr>
              <a:t> </a:t>
            </a:r>
            <a:r>
              <a:rPr lang="fa-IR" b="1" dirty="0" err="1" smtClean="0">
                <a:cs typeface="B Zar" pitchFamily="2" charset="-78"/>
              </a:rPr>
              <a:t>وپیامدهای</a:t>
            </a:r>
            <a:r>
              <a:rPr lang="fa-IR" b="1" dirty="0" smtClean="0">
                <a:cs typeface="B Zar" pitchFamily="2" charset="-78"/>
              </a:rPr>
              <a:t> مصرف مواد می پردازیم گرچه در عین حال به رفتار </a:t>
            </a:r>
            <a:r>
              <a:rPr lang="fa-IR" b="1" dirty="0" err="1" smtClean="0">
                <a:cs typeface="B Zar" pitchFamily="2" charset="-78"/>
              </a:rPr>
              <a:t>اعتیادی</a:t>
            </a:r>
            <a:r>
              <a:rPr lang="fa-IR" b="1" dirty="0" smtClean="0">
                <a:cs typeface="B Zar" pitchFamily="2" charset="-78"/>
              </a:rPr>
              <a:t> به عنوان سنگ بنای ابتلا باید توجه کنیم.</a:t>
            </a:r>
            <a:endParaRPr lang="fa-IR" b="1" dirty="0">
              <a:cs typeface="B Zar" pitchFamily="2" charset="-78"/>
            </a:endParaRPr>
          </a:p>
        </p:txBody>
      </p:sp>
    </p:spTree>
    <p:extLst>
      <p:ext uri="{BB962C8B-B14F-4D97-AF65-F5344CB8AC3E}">
        <p14:creationId xmlns:p14="http://schemas.microsoft.com/office/powerpoint/2010/main" val="23527642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pic>
        <p:nvPicPr>
          <p:cNvPr id="160772" name="Picture 4" descr="neuritis"/>
          <p:cNvPicPr>
            <a:picLocks noChangeAspect="1" noChangeArrowheads="1"/>
          </p:cNvPicPr>
          <p:nvPr/>
        </p:nvPicPr>
        <p:blipFill>
          <a:blip r:embed="rId2">
            <a:lum bright="-30000" contrast="18000"/>
            <a:extLst>
              <a:ext uri="{28A0092B-C50C-407E-A947-70E740481C1C}">
                <a14:useLocalDpi xmlns:a14="http://schemas.microsoft.com/office/drawing/2010/main" val="0"/>
              </a:ext>
            </a:extLst>
          </a:blip>
          <a:srcRect/>
          <a:stretch>
            <a:fillRect/>
          </a:stretch>
        </p:blipFill>
        <p:spPr bwMode="auto">
          <a:xfrm>
            <a:off x="0" y="3505200"/>
            <a:ext cx="28559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5" descr="impotency"/>
          <p:cNvPicPr>
            <a:picLocks noChangeAspect="1" noChangeArrowheads="1"/>
          </p:cNvPicPr>
          <p:nvPr/>
        </p:nvPicPr>
        <p:blipFill>
          <a:blip r:embed="rId3">
            <a:lum bright="-36000" contrast="12000"/>
            <a:extLst>
              <a:ext uri="{28A0092B-C50C-407E-A947-70E740481C1C}">
                <a14:useLocalDpi xmlns:a14="http://schemas.microsoft.com/office/drawing/2010/main" val="0"/>
              </a:ext>
            </a:extLst>
          </a:blip>
          <a:srcRect/>
          <a:stretch>
            <a:fillRect/>
          </a:stretch>
        </p:blipFill>
        <p:spPr bwMode="auto">
          <a:xfrm>
            <a:off x="5954713" y="3581400"/>
            <a:ext cx="275113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6" descr="delirium tremens"/>
          <p:cNvPicPr>
            <a:picLocks noChangeAspect="1" noChangeArrowheads="1"/>
          </p:cNvPicPr>
          <p:nvPr/>
        </p:nvPicPr>
        <p:blipFill>
          <a:blip r:embed="rId4">
            <a:lum bright="-24000" contrast="18000"/>
            <a:extLst>
              <a:ext uri="{28A0092B-C50C-407E-A947-70E740481C1C}">
                <a14:useLocalDpi xmlns:a14="http://schemas.microsoft.com/office/drawing/2010/main" val="0"/>
              </a:ext>
            </a:extLst>
          </a:blip>
          <a:srcRect/>
          <a:stretch>
            <a:fillRect/>
          </a:stretch>
        </p:blipFill>
        <p:spPr bwMode="auto">
          <a:xfrm>
            <a:off x="2667000" y="0"/>
            <a:ext cx="4495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5" name="WordArt 7"/>
          <p:cNvSpPr>
            <a:spLocks noChangeArrowheads="1" noChangeShapeType="1" noTextEdit="1"/>
          </p:cNvSpPr>
          <p:nvPr/>
        </p:nvSpPr>
        <p:spPr bwMode="auto">
          <a:xfrm>
            <a:off x="1524000" y="5867400"/>
            <a:ext cx="2895600" cy="723900"/>
          </a:xfrm>
          <a:prstGeom prst="rect">
            <a:avLst/>
          </a:prstGeom>
        </p:spPr>
        <p:txBody>
          <a:bodyPr wrap="none" fromWordArt="1">
            <a:prstTxWarp prst="textSlantUp">
              <a:avLst>
                <a:gd name="adj" fmla="val 32056"/>
              </a:avLst>
            </a:prstTxWarp>
          </a:bodyPr>
          <a:lstStyle/>
          <a:p>
            <a:pPr algn="ctr" rtl="0"/>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a:rPr>
              <a:t>NEURITIS</a:t>
            </a:r>
          </a:p>
        </p:txBody>
      </p:sp>
      <p:sp>
        <p:nvSpPr>
          <p:cNvPr id="160776" name="WordArt 8"/>
          <p:cNvSpPr>
            <a:spLocks noChangeArrowheads="1" noChangeShapeType="1" noTextEdit="1"/>
          </p:cNvSpPr>
          <p:nvPr/>
        </p:nvSpPr>
        <p:spPr bwMode="auto">
          <a:xfrm>
            <a:off x="7086600" y="2971800"/>
            <a:ext cx="1828800" cy="920750"/>
          </a:xfrm>
          <a:prstGeom prst="rect">
            <a:avLst/>
          </a:prstGeom>
        </p:spPr>
        <p:txBody>
          <a:bodyPr wrap="none" fromWordArt="1">
            <a:prstTxWarp prst="textPlain">
              <a:avLst>
                <a:gd name="adj" fmla="val 50000"/>
              </a:avLst>
            </a:prstTxWarp>
          </a:bodyPr>
          <a:lstStyle/>
          <a:p>
            <a:pPr algn="ctr" rtl="0"/>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IMPOTENCY</a:t>
            </a:r>
          </a:p>
        </p:txBody>
      </p:sp>
      <p:sp>
        <p:nvSpPr>
          <p:cNvPr id="160777" name="WordArt 9"/>
          <p:cNvSpPr>
            <a:spLocks noChangeArrowheads="1" noChangeShapeType="1" noTextEdit="1"/>
          </p:cNvSpPr>
          <p:nvPr/>
        </p:nvSpPr>
        <p:spPr bwMode="auto">
          <a:xfrm>
            <a:off x="304800" y="0"/>
            <a:ext cx="4289425"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rtl="0"/>
            <a:r>
              <a:rPr lang="en-US" sz="3600" kern="10">
                <a:gradFill rotWithShape="1">
                  <a:gsLst>
                    <a:gs pos="0">
                      <a:srgbClr val="9999FF"/>
                    </a:gs>
                    <a:gs pos="100000">
                      <a:srgbClr val="009999"/>
                    </a:gs>
                  </a:gsLst>
                  <a:lin ang="5400000" scaled="1"/>
                </a:gradFill>
                <a:effectLst>
                  <a:outerShdw dist="53882" dir="2700000" algn="ctr" rotWithShape="0">
                    <a:srgbClr val="C0C0C0"/>
                  </a:outerShdw>
                </a:effectLst>
                <a:latin typeface="Times New Roman"/>
                <a:cs typeface="Times New Roman"/>
              </a:rPr>
              <a:t>DELIRIUM TREMENS</a:t>
            </a:r>
          </a:p>
        </p:txBody>
      </p:sp>
    </p:spTree>
    <p:extLst>
      <p:ext uri="{BB962C8B-B14F-4D97-AF65-F5344CB8AC3E}">
        <p14:creationId xmlns:p14="http://schemas.microsoft.com/office/powerpoint/2010/main" val="3123557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499"/>
                                          </p:stCondLst>
                                        </p:cTn>
                                        <p:tgtEl>
                                          <p:spTgt spid="160772"/>
                                        </p:tgtEl>
                                        <p:attrNameLst>
                                          <p:attrName>style.visibility</p:attrName>
                                        </p:attrNameLst>
                                      </p:cBhvr>
                                      <p:to>
                                        <p:strVal val="visible"/>
                                      </p:to>
                                    </p:set>
                                    <p:anim to="" calcmode="lin" valueType="num">
                                      <p:cBhvr>
                                        <p:cTn id="7" dur="1" fill="hold"/>
                                        <p:tgtEl>
                                          <p:spTgt spid="160772"/>
                                        </p:tgtEl>
                                        <p:attrNameLst>
                                          <p:attrName/>
                                        </p:attrNameLst>
                                      </p:cBhvr>
                                    </p:anim>
                                  </p:childTnLst>
                                </p:cTn>
                              </p:par>
                            </p:childTnLst>
                          </p:cTn>
                        </p:par>
                        <p:par>
                          <p:cTn id="8" fill="hold" nodeType="afterGroup">
                            <p:stCondLst>
                              <p:cond delay="500"/>
                            </p:stCondLst>
                            <p:childTnLst>
                              <p:par>
                                <p:cTn id="9" presetID="24" presetClass="entr" presetSubtype="0" fill="hold" nodeType="afterEffect">
                                  <p:stCondLst>
                                    <p:cond delay="0"/>
                                  </p:stCondLst>
                                  <p:childTnLst>
                                    <p:set>
                                      <p:cBhvr>
                                        <p:cTn id="10" dur="1" fill="hold">
                                          <p:stCondLst>
                                            <p:cond delay="499"/>
                                          </p:stCondLst>
                                        </p:cTn>
                                        <p:tgtEl>
                                          <p:spTgt spid="160773"/>
                                        </p:tgtEl>
                                        <p:attrNameLst>
                                          <p:attrName>style.visibility</p:attrName>
                                        </p:attrNameLst>
                                      </p:cBhvr>
                                      <p:to>
                                        <p:strVal val="visible"/>
                                      </p:to>
                                    </p:set>
                                    <p:anim to="" calcmode="lin" valueType="num">
                                      <p:cBhvr>
                                        <p:cTn id="11" dur="1" fill="hold"/>
                                        <p:tgtEl>
                                          <p:spTgt spid="160773"/>
                                        </p:tgtEl>
                                        <p:attrNameLst>
                                          <p:attrName/>
                                        </p:attrNameLst>
                                      </p:cBhvr>
                                    </p:anim>
                                  </p:childTnLst>
                                </p:cTn>
                              </p:par>
                            </p:childTnLst>
                          </p:cTn>
                        </p:par>
                        <p:par>
                          <p:cTn id="12" fill="hold" nodeType="afterGroup">
                            <p:stCondLst>
                              <p:cond delay="1000"/>
                            </p:stCondLst>
                            <p:childTnLst>
                              <p:par>
                                <p:cTn id="13" presetID="24" presetClass="entr" presetSubtype="0" fill="hold" nodeType="afterEffect">
                                  <p:stCondLst>
                                    <p:cond delay="1000"/>
                                  </p:stCondLst>
                                  <p:childTnLst>
                                    <p:set>
                                      <p:cBhvr>
                                        <p:cTn id="14" dur="1" fill="hold">
                                          <p:stCondLst>
                                            <p:cond delay="499"/>
                                          </p:stCondLst>
                                        </p:cTn>
                                        <p:tgtEl>
                                          <p:spTgt spid="160774"/>
                                        </p:tgtEl>
                                        <p:attrNameLst>
                                          <p:attrName>style.visibility</p:attrName>
                                        </p:attrNameLst>
                                      </p:cBhvr>
                                      <p:to>
                                        <p:strVal val="visible"/>
                                      </p:to>
                                    </p:set>
                                    <p:anim to="" calcmode="lin" valueType="num">
                                      <p:cBhvr>
                                        <p:cTn id="15" dur="1" fill="hold"/>
                                        <p:tgtEl>
                                          <p:spTgt spid="160774"/>
                                        </p:tgtEl>
                                        <p:attrNameLst>
                                          <p:attrName/>
                                        </p:attrNameLst>
                                      </p:cBhvr>
                                    </p:anim>
                                  </p:childTnLst>
                                </p:cTn>
                              </p:par>
                            </p:childTnLst>
                          </p:cTn>
                        </p:par>
                        <p:par>
                          <p:cTn id="16" fill="hold" nodeType="afterGroup">
                            <p:stCondLst>
                              <p:cond delay="2500"/>
                            </p:stCondLst>
                            <p:childTnLst>
                              <p:par>
                                <p:cTn id="17" presetID="24" presetClass="entr" presetSubtype="0" fill="hold" grpId="0" nodeType="afterEffect">
                                  <p:stCondLst>
                                    <p:cond delay="1000"/>
                                  </p:stCondLst>
                                  <p:childTnLst>
                                    <p:set>
                                      <p:cBhvr>
                                        <p:cTn id="18" dur="1" fill="hold">
                                          <p:stCondLst>
                                            <p:cond delay="499"/>
                                          </p:stCondLst>
                                        </p:cTn>
                                        <p:tgtEl>
                                          <p:spTgt spid="160775"/>
                                        </p:tgtEl>
                                        <p:attrNameLst>
                                          <p:attrName>style.visibility</p:attrName>
                                        </p:attrNameLst>
                                      </p:cBhvr>
                                      <p:to>
                                        <p:strVal val="visible"/>
                                      </p:to>
                                    </p:set>
                                    <p:anim to="" calcmode="lin" valueType="num">
                                      <p:cBhvr>
                                        <p:cTn id="19" dur="1" fill="hold"/>
                                        <p:tgtEl>
                                          <p:spTgt spid="160775"/>
                                        </p:tgtEl>
                                        <p:attrNameLst>
                                          <p:attrName/>
                                        </p:attrNameLst>
                                      </p:cBhvr>
                                    </p:anim>
                                  </p:childTnLst>
                                </p:cTn>
                              </p:par>
                            </p:childTnLst>
                          </p:cTn>
                        </p:par>
                        <p:par>
                          <p:cTn id="20" fill="hold" nodeType="afterGroup">
                            <p:stCondLst>
                              <p:cond delay="4000"/>
                            </p:stCondLst>
                            <p:childTnLst>
                              <p:par>
                                <p:cTn id="21" presetID="24" presetClass="entr" presetSubtype="0" fill="hold" grpId="0" nodeType="afterEffect">
                                  <p:stCondLst>
                                    <p:cond delay="1000"/>
                                  </p:stCondLst>
                                  <p:childTnLst>
                                    <p:set>
                                      <p:cBhvr>
                                        <p:cTn id="22" dur="1" fill="hold">
                                          <p:stCondLst>
                                            <p:cond delay="499"/>
                                          </p:stCondLst>
                                        </p:cTn>
                                        <p:tgtEl>
                                          <p:spTgt spid="160776"/>
                                        </p:tgtEl>
                                        <p:attrNameLst>
                                          <p:attrName>style.visibility</p:attrName>
                                        </p:attrNameLst>
                                      </p:cBhvr>
                                      <p:to>
                                        <p:strVal val="visible"/>
                                      </p:to>
                                    </p:set>
                                    <p:anim to="" calcmode="lin" valueType="num">
                                      <p:cBhvr>
                                        <p:cTn id="23" dur="1" fill="hold"/>
                                        <p:tgtEl>
                                          <p:spTgt spid="160776"/>
                                        </p:tgtEl>
                                        <p:attrNameLst>
                                          <p:attrName/>
                                        </p:attrNameLst>
                                      </p:cBhvr>
                                    </p:anim>
                                  </p:childTnLst>
                                </p:cTn>
                              </p:par>
                            </p:childTnLst>
                          </p:cTn>
                        </p:par>
                        <p:par>
                          <p:cTn id="24" fill="hold" nodeType="afterGroup">
                            <p:stCondLst>
                              <p:cond delay="5500"/>
                            </p:stCondLst>
                            <p:childTnLst>
                              <p:par>
                                <p:cTn id="25" presetID="24" presetClass="entr" presetSubtype="0" fill="hold" grpId="0" nodeType="afterEffect">
                                  <p:stCondLst>
                                    <p:cond delay="0"/>
                                  </p:stCondLst>
                                  <p:childTnLst>
                                    <p:set>
                                      <p:cBhvr>
                                        <p:cTn id="26" dur="1" fill="hold">
                                          <p:stCondLst>
                                            <p:cond delay="499"/>
                                          </p:stCondLst>
                                        </p:cTn>
                                        <p:tgtEl>
                                          <p:spTgt spid="160777"/>
                                        </p:tgtEl>
                                        <p:attrNameLst>
                                          <p:attrName>style.visibility</p:attrName>
                                        </p:attrNameLst>
                                      </p:cBhvr>
                                      <p:to>
                                        <p:strVal val="visible"/>
                                      </p:to>
                                    </p:set>
                                    <p:anim to="" calcmode="lin" valueType="num">
                                      <p:cBhvr>
                                        <p:cTn id="27" dur="1" fill="hold"/>
                                        <p:tgtEl>
                                          <p:spTgt spid="16077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5" grpId="0" animBg="1"/>
      <p:bldP spid="160776" grpId="0" animBg="1"/>
      <p:bldP spid="16077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lstStyle/>
          <a:p>
            <a:r>
              <a:rPr lang="fa-IR" sz="3600" b="1" dirty="0" smtClean="0">
                <a:solidFill>
                  <a:srgbClr val="C00000"/>
                </a:solidFill>
              </a:rPr>
              <a:t>عوارض </a:t>
            </a:r>
            <a:r>
              <a:rPr lang="fa-IR" sz="3600" b="1" dirty="0" err="1" smtClean="0">
                <a:solidFill>
                  <a:srgbClr val="C00000"/>
                </a:solidFill>
              </a:rPr>
              <a:t>وپیامدهای</a:t>
            </a:r>
            <a:r>
              <a:rPr lang="fa-IR" sz="3600" b="1" dirty="0" smtClean="0">
                <a:solidFill>
                  <a:srgbClr val="C00000"/>
                </a:solidFill>
              </a:rPr>
              <a:t> تریاک</a:t>
            </a:r>
            <a:endParaRPr lang="fa-IR" dirty="0"/>
          </a:p>
        </p:txBody>
      </p:sp>
      <p:sp>
        <p:nvSpPr>
          <p:cNvPr id="3" name="Content Placeholder 2"/>
          <p:cNvSpPr>
            <a:spLocks noGrp="1"/>
          </p:cNvSpPr>
          <p:nvPr>
            <p:ph sz="half" idx="1"/>
          </p:nvPr>
        </p:nvSpPr>
        <p:spPr>
          <a:solidFill>
            <a:schemeClr val="accent2">
              <a:lumMod val="40000"/>
              <a:lumOff val="60000"/>
            </a:schemeClr>
          </a:solidFill>
        </p:spPr>
        <p:txBody>
          <a:bodyPr/>
          <a:lstStyle/>
          <a:p>
            <a:r>
              <a:rPr lang="fa-IR" sz="3200" b="1" dirty="0" smtClean="0"/>
              <a:t>پیامدهای روانی اجتماعی</a:t>
            </a:r>
          </a:p>
          <a:p>
            <a:endParaRPr lang="fa-IR" sz="3200" b="1" dirty="0"/>
          </a:p>
          <a:p>
            <a:r>
              <a:rPr lang="fa-IR" sz="3200" b="1" dirty="0" smtClean="0"/>
              <a:t>افسردگی</a:t>
            </a:r>
          </a:p>
          <a:p>
            <a:r>
              <a:rPr lang="fa-IR" sz="3200" b="1" dirty="0" smtClean="0"/>
              <a:t>تشنج</a:t>
            </a:r>
          </a:p>
          <a:p>
            <a:r>
              <a:rPr lang="fa-IR" sz="3200" b="1" dirty="0" smtClean="0"/>
              <a:t>گیجی</a:t>
            </a:r>
          </a:p>
          <a:p>
            <a:r>
              <a:rPr lang="fa-IR" sz="3200" b="1" dirty="0" smtClean="0"/>
              <a:t>اختلالات خلقی</a:t>
            </a:r>
          </a:p>
          <a:p>
            <a:r>
              <a:rPr lang="fa-IR" sz="2800" b="1" dirty="0" smtClean="0"/>
              <a:t>ناکارآمدی </a:t>
            </a:r>
            <a:r>
              <a:rPr lang="fa-IR" sz="2800" b="1" dirty="0"/>
              <a:t>اجتماعی اقتصادی</a:t>
            </a:r>
          </a:p>
          <a:p>
            <a:endParaRPr lang="fa-IR" sz="3200" b="1" dirty="0" smtClean="0"/>
          </a:p>
          <a:p>
            <a:endParaRPr lang="fa-IR" sz="3200" b="1" dirty="0" smtClean="0"/>
          </a:p>
          <a:p>
            <a:endParaRPr lang="fa-IR" dirty="0"/>
          </a:p>
          <a:p>
            <a:endParaRPr lang="fa-IR" dirty="0"/>
          </a:p>
        </p:txBody>
      </p:sp>
      <p:sp>
        <p:nvSpPr>
          <p:cNvPr id="4" name="Content Placeholder 3"/>
          <p:cNvSpPr>
            <a:spLocks noGrp="1"/>
          </p:cNvSpPr>
          <p:nvPr>
            <p:ph sz="half" idx="2"/>
          </p:nvPr>
        </p:nvSpPr>
        <p:spPr>
          <a:solidFill>
            <a:schemeClr val="accent2">
              <a:lumMod val="20000"/>
              <a:lumOff val="80000"/>
            </a:schemeClr>
          </a:solidFill>
        </p:spPr>
        <p:txBody>
          <a:bodyPr/>
          <a:lstStyle/>
          <a:p>
            <a:r>
              <a:rPr lang="fa-IR" b="1" dirty="0" smtClean="0"/>
              <a:t>عوارض جسمی</a:t>
            </a:r>
          </a:p>
          <a:p>
            <a:endParaRPr lang="fa-IR" b="1" dirty="0"/>
          </a:p>
          <a:p>
            <a:r>
              <a:rPr lang="fa-IR" b="1" dirty="0" smtClean="0"/>
              <a:t>مشکلات </a:t>
            </a:r>
            <a:r>
              <a:rPr lang="fa-IR" b="1" dirty="0"/>
              <a:t>دهان </a:t>
            </a:r>
            <a:r>
              <a:rPr lang="fa-IR" b="1" dirty="0" err="1"/>
              <a:t>ودندان</a:t>
            </a:r>
            <a:endParaRPr lang="fa-IR" b="1" dirty="0"/>
          </a:p>
          <a:p>
            <a:r>
              <a:rPr lang="fa-IR" b="1" dirty="0"/>
              <a:t>زخم معده</a:t>
            </a:r>
          </a:p>
          <a:p>
            <a:r>
              <a:rPr lang="fa-IR" b="1" dirty="0"/>
              <a:t>عفونت روده</a:t>
            </a:r>
          </a:p>
          <a:p>
            <a:r>
              <a:rPr lang="fa-IR" b="1" dirty="0"/>
              <a:t>سکته قلبی</a:t>
            </a:r>
          </a:p>
          <a:p>
            <a:r>
              <a:rPr lang="fa-IR" b="1" dirty="0"/>
              <a:t>عفونت ریه</a:t>
            </a:r>
          </a:p>
          <a:p>
            <a:r>
              <a:rPr lang="fa-IR" b="1" dirty="0"/>
              <a:t>سوتغذیه</a:t>
            </a:r>
          </a:p>
          <a:p>
            <a:r>
              <a:rPr lang="fa-IR" b="1" dirty="0"/>
              <a:t>ناتوانی شدید جنسی</a:t>
            </a:r>
          </a:p>
          <a:p>
            <a:endParaRPr lang="fa-IR" dirty="0" smtClean="0"/>
          </a:p>
          <a:p>
            <a:endParaRPr lang="fa-IR" dirty="0"/>
          </a:p>
          <a:p>
            <a:endParaRPr lang="fa-IR" dirty="0" smtClean="0"/>
          </a:p>
          <a:p>
            <a:endParaRPr lang="fa-IR" dirty="0"/>
          </a:p>
          <a:p>
            <a:endParaRPr lang="fa-IR" dirty="0"/>
          </a:p>
        </p:txBody>
      </p:sp>
    </p:spTree>
    <p:extLst>
      <p:ext uri="{BB962C8B-B14F-4D97-AF65-F5344CB8AC3E}">
        <p14:creationId xmlns:p14="http://schemas.microsoft.com/office/powerpoint/2010/main" val="37571301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3200" b="1" dirty="0">
                <a:solidFill>
                  <a:srgbClr val="C00000"/>
                </a:solidFill>
              </a:rPr>
              <a:t>عوارض </a:t>
            </a:r>
            <a:r>
              <a:rPr lang="fa-IR" sz="3200" b="1" dirty="0" err="1" smtClean="0">
                <a:solidFill>
                  <a:srgbClr val="C00000"/>
                </a:solidFill>
              </a:rPr>
              <a:t>وپیامدهای</a:t>
            </a:r>
            <a:r>
              <a:rPr lang="fa-IR" sz="3600" b="1" dirty="0" err="1">
                <a:solidFill>
                  <a:srgbClr val="C00000"/>
                </a:solidFill>
              </a:rPr>
              <a:t>هروئین</a:t>
            </a:r>
            <a:endParaRPr lang="fa-IR" dirty="0"/>
          </a:p>
        </p:txBody>
      </p:sp>
      <p:sp>
        <p:nvSpPr>
          <p:cNvPr id="3" name="Content Placeholder 2"/>
          <p:cNvSpPr>
            <a:spLocks noGrp="1"/>
          </p:cNvSpPr>
          <p:nvPr>
            <p:ph sz="half" idx="1"/>
          </p:nvPr>
        </p:nvSpPr>
        <p:spPr>
          <a:solidFill>
            <a:srgbClr val="FF9999"/>
          </a:solidFill>
        </p:spPr>
        <p:txBody>
          <a:bodyPr/>
          <a:lstStyle/>
          <a:p>
            <a:r>
              <a:rPr lang="fa-IR" sz="2800" b="1" dirty="0"/>
              <a:t>پیامدهای روانی </a:t>
            </a:r>
            <a:r>
              <a:rPr lang="fa-IR" sz="2800" b="1" dirty="0" smtClean="0"/>
              <a:t>اجتماعی</a:t>
            </a:r>
          </a:p>
          <a:p>
            <a:endParaRPr lang="fa-IR" sz="2800" b="1" dirty="0"/>
          </a:p>
          <a:p>
            <a:r>
              <a:rPr lang="fa-IR" sz="2800" b="1" dirty="0" smtClean="0"/>
              <a:t>افسردگی</a:t>
            </a:r>
          </a:p>
          <a:p>
            <a:r>
              <a:rPr lang="fa-IR" sz="2800" b="1" dirty="0" smtClean="0"/>
              <a:t>پرخاشگری</a:t>
            </a:r>
          </a:p>
          <a:p>
            <a:r>
              <a:rPr lang="fa-IR" sz="2800" b="1" dirty="0" smtClean="0"/>
              <a:t>کاهش حافظه</a:t>
            </a:r>
          </a:p>
          <a:p>
            <a:r>
              <a:rPr lang="fa-IR" sz="2800" b="1" dirty="0" smtClean="0"/>
              <a:t>اختلال خواب</a:t>
            </a:r>
          </a:p>
          <a:p>
            <a:r>
              <a:rPr lang="fa-IR" sz="2800" b="1" dirty="0" smtClean="0"/>
              <a:t>عفونت مغزی </a:t>
            </a:r>
          </a:p>
          <a:p>
            <a:r>
              <a:rPr lang="fa-IR" sz="2800" b="1" dirty="0" smtClean="0"/>
              <a:t>ناکارآمدی اجتماعی اقتصادی</a:t>
            </a:r>
            <a:endParaRPr lang="fa-IR" sz="2800" b="1" dirty="0"/>
          </a:p>
        </p:txBody>
      </p:sp>
      <p:sp>
        <p:nvSpPr>
          <p:cNvPr id="4" name="Content Placeholder 3"/>
          <p:cNvSpPr>
            <a:spLocks noGrp="1"/>
          </p:cNvSpPr>
          <p:nvPr>
            <p:ph sz="half" idx="2"/>
          </p:nvPr>
        </p:nvSpPr>
        <p:spPr>
          <a:solidFill>
            <a:srgbClr val="FFCC99"/>
          </a:solidFill>
        </p:spPr>
        <p:txBody>
          <a:bodyPr/>
          <a:lstStyle/>
          <a:p>
            <a:r>
              <a:rPr lang="fa-IR" b="1" dirty="0"/>
              <a:t>عوارض </a:t>
            </a:r>
            <a:r>
              <a:rPr lang="fa-IR" b="1" dirty="0" smtClean="0"/>
              <a:t>جسمی</a:t>
            </a:r>
          </a:p>
          <a:p>
            <a:endParaRPr lang="fa-IR" b="1" dirty="0"/>
          </a:p>
          <a:p>
            <a:r>
              <a:rPr lang="fa-IR" sz="2800" b="1" dirty="0"/>
              <a:t>خارش </a:t>
            </a:r>
            <a:r>
              <a:rPr lang="fa-IR" sz="2800" b="1" dirty="0" err="1"/>
              <a:t>وجوش</a:t>
            </a:r>
            <a:endParaRPr lang="fa-IR" sz="2800" b="1" dirty="0"/>
          </a:p>
          <a:p>
            <a:r>
              <a:rPr lang="fa-IR" sz="2800" b="1" dirty="0"/>
              <a:t>آسیب دهان </a:t>
            </a:r>
            <a:r>
              <a:rPr lang="fa-IR" sz="2800" b="1" dirty="0" err="1"/>
              <a:t>ودندان</a:t>
            </a:r>
            <a:endParaRPr lang="fa-IR" sz="2800" b="1" dirty="0"/>
          </a:p>
          <a:p>
            <a:r>
              <a:rPr lang="fa-IR" sz="2800" b="1" dirty="0"/>
              <a:t>سکته قلبی</a:t>
            </a:r>
          </a:p>
          <a:p>
            <a:r>
              <a:rPr lang="fa-IR" sz="2800" b="1" dirty="0"/>
              <a:t>بیماری تنفسی</a:t>
            </a:r>
          </a:p>
          <a:p>
            <a:r>
              <a:rPr lang="fa-IR" sz="2800" b="1" dirty="0"/>
              <a:t>ایدز </a:t>
            </a:r>
            <a:r>
              <a:rPr lang="fa-IR" sz="2800" b="1" dirty="0" err="1"/>
              <a:t>وهپاتیت</a:t>
            </a:r>
            <a:endParaRPr lang="fa-IR" sz="2800" b="1" dirty="0"/>
          </a:p>
          <a:p>
            <a:r>
              <a:rPr lang="fa-IR" sz="2800" b="1" dirty="0"/>
              <a:t>ضعف ایمنی</a:t>
            </a:r>
          </a:p>
          <a:p>
            <a:endParaRPr lang="fa-IR" b="1" dirty="0" smtClean="0"/>
          </a:p>
          <a:p>
            <a:endParaRPr lang="fa-IR" b="1" dirty="0"/>
          </a:p>
          <a:p>
            <a:endParaRPr lang="fa-IR" b="1" dirty="0" smtClean="0"/>
          </a:p>
          <a:p>
            <a:endParaRPr lang="fa-IR" b="1" dirty="0"/>
          </a:p>
          <a:p>
            <a:endParaRPr lang="fa-IR" b="1" dirty="0"/>
          </a:p>
          <a:p>
            <a:endParaRPr lang="fa-IR" dirty="0"/>
          </a:p>
        </p:txBody>
      </p:sp>
    </p:spTree>
    <p:extLst>
      <p:ext uri="{BB962C8B-B14F-4D97-AF65-F5344CB8AC3E}">
        <p14:creationId xmlns:p14="http://schemas.microsoft.com/office/powerpoint/2010/main" val="29377590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51519"/>
            <a:ext cx="8003232" cy="2304255"/>
          </a:xfrm>
        </p:spPr>
        <p:txBody>
          <a:bodyPr/>
          <a:lstStyle/>
          <a:p>
            <a:pPr>
              <a:defRPr/>
            </a:pPr>
            <a:r>
              <a:rPr lang="fa-IR" sz="6000" b="1" dirty="0" smtClean="0"/>
              <a:t>عوارض  تریاک وهروئین</a:t>
            </a:r>
            <a:endParaRPr lang="en-US" sz="6000" b="1" dirty="0"/>
          </a:p>
        </p:txBody>
      </p:sp>
      <p:pic>
        <p:nvPicPr>
          <p:cNvPr id="39939" name="Picture 2" descr="C:\Documents and Settings\Nemat\Desktop\Heroi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16013" y="1052513"/>
            <a:ext cx="6696075" cy="580548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615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endParaRPr lang="en-US" sz="6600" b="1" dirty="0"/>
          </a:p>
        </p:txBody>
      </p:sp>
      <p:pic>
        <p:nvPicPr>
          <p:cNvPr id="50179" name="Picture 2" descr="C:\Documents and Settings\Nemat\Desktop\index.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549275"/>
            <a:ext cx="7777163" cy="583247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974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549275"/>
            <a:ext cx="7921625"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91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8131" name="Picture 2" descr="C:\Documents and Settings\dr.babaei\Desktop\‍Current\Crack &amp; dental.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57313" y="571500"/>
            <a:ext cx="6215062" cy="564356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240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487362"/>
          </a:xfrm>
        </p:spPr>
        <p:txBody>
          <a:bodyPr>
            <a:normAutofit fontScale="90000"/>
          </a:bodyPr>
          <a:lstStyle/>
          <a:p>
            <a:pPr>
              <a:defRPr/>
            </a:pPr>
            <a:r>
              <a:rPr lang="fa-IR" sz="4400" b="1" dirty="0" smtClean="0">
                <a:solidFill>
                  <a:schemeClr val="bg1">
                    <a:lumMod val="60000"/>
                    <a:lumOff val="40000"/>
                  </a:schemeClr>
                </a:solidFill>
                <a:latin typeface="Calibri" pitchFamily="34" charset="0"/>
                <a:cs typeface="B Titr" pitchFamily="2" charset="-78"/>
              </a:rPr>
              <a:t/>
            </a:r>
            <a:br>
              <a:rPr lang="fa-IR" sz="4400" b="1" dirty="0" smtClean="0">
                <a:solidFill>
                  <a:schemeClr val="bg1">
                    <a:lumMod val="60000"/>
                    <a:lumOff val="40000"/>
                  </a:schemeClr>
                </a:solidFill>
                <a:latin typeface="Calibri" pitchFamily="34" charset="0"/>
                <a:cs typeface="B Titr" pitchFamily="2" charset="-78"/>
              </a:rPr>
            </a:br>
            <a:endParaRPr lang="en-US" dirty="0"/>
          </a:p>
        </p:txBody>
      </p:sp>
      <p:pic>
        <p:nvPicPr>
          <p:cNvPr id="49155" name="Picture 4" descr="heroin-addict"/>
          <p:cNvPicPr>
            <a:picLocks noGrp="1" noChangeAspect="1" noChangeArrowheads="1"/>
          </p:cNvPicPr>
          <p:nvPr>
            <p:ph idx="1"/>
          </p:nvPr>
        </p:nvPicPr>
        <p:blipFill>
          <a:blip r:embed="rId2">
            <a:lum contrast="-18000"/>
            <a:extLst>
              <a:ext uri="{28A0092B-C50C-407E-A947-70E740481C1C}">
                <a14:useLocalDpi xmlns:a14="http://schemas.microsoft.com/office/drawing/2010/main" val="0"/>
              </a:ext>
            </a:extLst>
          </a:blip>
          <a:srcRect/>
          <a:stretch>
            <a:fillRect/>
          </a:stretch>
        </p:blipFill>
        <p:spPr>
          <a:xfrm>
            <a:off x="1571625" y="549275"/>
            <a:ext cx="6143625" cy="609441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395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3200" b="1" dirty="0">
                <a:solidFill>
                  <a:srgbClr val="C00000"/>
                </a:solidFill>
              </a:rPr>
              <a:t>عوارض </a:t>
            </a:r>
            <a:r>
              <a:rPr lang="fa-IR" sz="3200" b="1" dirty="0" err="1">
                <a:solidFill>
                  <a:srgbClr val="C00000"/>
                </a:solidFill>
              </a:rPr>
              <a:t>وپیامدهای</a:t>
            </a:r>
            <a:r>
              <a:rPr lang="fa-IR" sz="3200" b="1" dirty="0">
                <a:solidFill>
                  <a:srgbClr val="C00000"/>
                </a:solidFill>
              </a:rPr>
              <a:t> </a:t>
            </a:r>
            <a:r>
              <a:rPr lang="fa-IR" b="1" dirty="0" smtClean="0">
                <a:solidFill>
                  <a:srgbClr val="C00000"/>
                </a:solidFill>
              </a:rPr>
              <a:t>حشیش</a:t>
            </a:r>
            <a:endParaRPr lang="fa-IR" b="1" dirty="0"/>
          </a:p>
        </p:txBody>
      </p:sp>
      <p:sp>
        <p:nvSpPr>
          <p:cNvPr id="3" name="Content Placeholder 2"/>
          <p:cNvSpPr>
            <a:spLocks noGrp="1"/>
          </p:cNvSpPr>
          <p:nvPr>
            <p:ph sz="half" idx="1"/>
          </p:nvPr>
        </p:nvSpPr>
        <p:spPr>
          <a:solidFill>
            <a:schemeClr val="bg1">
              <a:lumMod val="75000"/>
            </a:schemeClr>
          </a:solidFill>
        </p:spPr>
        <p:txBody>
          <a:bodyPr/>
          <a:lstStyle/>
          <a:p>
            <a:r>
              <a:rPr lang="fa-IR" sz="2400" b="1" dirty="0"/>
              <a:t>پیامدهای روانی </a:t>
            </a:r>
            <a:r>
              <a:rPr lang="fa-IR" sz="2400" b="1" dirty="0" smtClean="0"/>
              <a:t>اجتماعی</a:t>
            </a:r>
          </a:p>
          <a:p>
            <a:endParaRPr lang="fa-IR" sz="2400" b="1" dirty="0"/>
          </a:p>
          <a:p>
            <a:r>
              <a:rPr lang="fa-IR" sz="2400" b="1" dirty="0" smtClean="0"/>
              <a:t>افسردگی</a:t>
            </a:r>
          </a:p>
          <a:p>
            <a:r>
              <a:rPr lang="fa-IR" sz="2400" b="1" dirty="0" smtClean="0"/>
              <a:t>توهم </a:t>
            </a:r>
            <a:r>
              <a:rPr lang="fa-IR" sz="2400" b="1" dirty="0" err="1" smtClean="0"/>
              <a:t>بینائی</a:t>
            </a:r>
            <a:r>
              <a:rPr lang="fa-IR" sz="2400" b="1" dirty="0" smtClean="0"/>
              <a:t> </a:t>
            </a:r>
            <a:r>
              <a:rPr lang="fa-IR" sz="2400" b="1" dirty="0" err="1" smtClean="0"/>
              <a:t>وشنوائی</a:t>
            </a:r>
            <a:endParaRPr lang="fa-IR" sz="2400" b="1" dirty="0" smtClean="0"/>
          </a:p>
          <a:p>
            <a:r>
              <a:rPr lang="fa-IR" sz="2400" b="1" dirty="0" smtClean="0"/>
              <a:t>اضطراب</a:t>
            </a:r>
          </a:p>
          <a:p>
            <a:r>
              <a:rPr lang="fa-IR" sz="2400" b="1" dirty="0" smtClean="0"/>
              <a:t>جنون</a:t>
            </a:r>
          </a:p>
          <a:p>
            <a:r>
              <a:rPr lang="fa-IR" sz="2400" b="1" dirty="0" smtClean="0"/>
              <a:t>اختلال حافظه</a:t>
            </a:r>
          </a:p>
          <a:p>
            <a:r>
              <a:rPr lang="fa-IR" sz="2400" b="1" dirty="0" smtClean="0"/>
              <a:t>کاهش یادگیری</a:t>
            </a:r>
            <a:endParaRPr lang="fa-IR" sz="2400" b="1" dirty="0"/>
          </a:p>
        </p:txBody>
      </p:sp>
      <p:sp>
        <p:nvSpPr>
          <p:cNvPr id="4" name="Content Placeholder 3"/>
          <p:cNvSpPr>
            <a:spLocks noGrp="1"/>
          </p:cNvSpPr>
          <p:nvPr>
            <p:ph sz="half" idx="2"/>
          </p:nvPr>
        </p:nvSpPr>
        <p:spPr>
          <a:solidFill>
            <a:schemeClr val="bg1">
              <a:lumMod val="85000"/>
            </a:schemeClr>
          </a:solidFill>
        </p:spPr>
        <p:txBody>
          <a:bodyPr/>
          <a:lstStyle/>
          <a:p>
            <a:r>
              <a:rPr lang="fa-IR" b="1" dirty="0"/>
              <a:t>عوارض </a:t>
            </a:r>
            <a:r>
              <a:rPr lang="fa-IR" b="1" dirty="0" smtClean="0"/>
              <a:t>جسمی</a:t>
            </a:r>
          </a:p>
          <a:p>
            <a:endParaRPr lang="fa-IR" b="1" dirty="0"/>
          </a:p>
          <a:p>
            <a:r>
              <a:rPr lang="fa-IR" b="1" dirty="0"/>
              <a:t>سرطان ریه</a:t>
            </a:r>
          </a:p>
          <a:p>
            <a:r>
              <a:rPr lang="fa-IR" b="1" dirty="0"/>
              <a:t>تخریب ریه</a:t>
            </a:r>
          </a:p>
          <a:p>
            <a:r>
              <a:rPr lang="fa-IR" b="1" dirty="0"/>
              <a:t>سرطان بیضه</a:t>
            </a:r>
          </a:p>
          <a:p>
            <a:r>
              <a:rPr lang="fa-IR" b="1" dirty="0"/>
              <a:t>ضعف سیستم ایمنی</a:t>
            </a:r>
          </a:p>
          <a:p>
            <a:r>
              <a:rPr lang="fa-IR" b="1" dirty="0"/>
              <a:t>سو تغذیه</a:t>
            </a:r>
          </a:p>
          <a:p>
            <a:r>
              <a:rPr lang="fa-IR" b="1" dirty="0"/>
              <a:t>اختلال </a:t>
            </a:r>
            <a:r>
              <a:rPr lang="fa-IR" b="1" dirty="0" err="1"/>
              <a:t>درعملکرد</a:t>
            </a:r>
            <a:r>
              <a:rPr lang="fa-IR" b="1" dirty="0"/>
              <a:t> جنسی</a:t>
            </a:r>
          </a:p>
          <a:p>
            <a:r>
              <a:rPr lang="fa-IR" b="1" dirty="0"/>
              <a:t>آسیب دائمی مغز</a:t>
            </a:r>
          </a:p>
          <a:p>
            <a:endParaRPr lang="fa-IR" b="1" dirty="0" smtClean="0"/>
          </a:p>
          <a:p>
            <a:endParaRPr lang="fa-IR" b="1" dirty="0"/>
          </a:p>
          <a:p>
            <a:endParaRPr lang="fa-IR" b="1" dirty="0"/>
          </a:p>
          <a:p>
            <a:endParaRPr lang="fa-IR" dirty="0"/>
          </a:p>
        </p:txBody>
      </p:sp>
    </p:spTree>
    <p:extLst>
      <p:ext uri="{BB962C8B-B14F-4D97-AF65-F5344CB8AC3E}">
        <p14:creationId xmlns:p14="http://schemas.microsoft.com/office/powerpoint/2010/main" val="846284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fa-IR" dirty="0"/>
              <a:t>عوارض روانی اجتماعی</a:t>
            </a:r>
          </a:p>
        </p:txBody>
      </p:sp>
      <p:sp>
        <p:nvSpPr>
          <p:cNvPr id="3" name="Text Placeholder 2"/>
          <p:cNvSpPr>
            <a:spLocks noGrp="1"/>
          </p:cNvSpPr>
          <p:nvPr>
            <p:ph type="body" sz="half" idx="3"/>
          </p:nvPr>
        </p:nvSpPr>
        <p:spPr/>
        <p:txBody>
          <a:bodyPr/>
          <a:lstStyle/>
          <a:p>
            <a:r>
              <a:rPr lang="fa-IR" dirty="0"/>
              <a:t>عوارض جسمی</a:t>
            </a:r>
          </a:p>
        </p:txBody>
      </p:sp>
      <p:sp>
        <p:nvSpPr>
          <p:cNvPr id="4" name="Content Placeholder 3"/>
          <p:cNvSpPr>
            <a:spLocks noGrp="1"/>
          </p:cNvSpPr>
          <p:nvPr>
            <p:ph sz="quarter" idx="2"/>
          </p:nvPr>
        </p:nvSpPr>
        <p:spPr>
          <a:solidFill>
            <a:srgbClr val="99CCFF"/>
          </a:solidFill>
        </p:spPr>
        <p:txBody>
          <a:bodyPr>
            <a:normAutofit/>
          </a:bodyPr>
          <a:lstStyle/>
          <a:p>
            <a:r>
              <a:rPr lang="fa-IR" sz="3200" b="1" dirty="0" smtClean="0"/>
              <a:t>افسردگی</a:t>
            </a:r>
          </a:p>
          <a:p>
            <a:r>
              <a:rPr lang="fa-IR" sz="3200" b="1" dirty="0" smtClean="0"/>
              <a:t>خشونت </a:t>
            </a:r>
          </a:p>
          <a:p>
            <a:r>
              <a:rPr lang="fa-IR" sz="3200" b="1" dirty="0" smtClean="0"/>
              <a:t>جنون</a:t>
            </a:r>
          </a:p>
          <a:p>
            <a:r>
              <a:rPr lang="fa-IR" sz="3200" b="1" dirty="0" smtClean="0"/>
              <a:t>توهم</a:t>
            </a:r>
          </a:p>
          <a:p>
            <a:r>
              <a:rPr lang="fa-IR" sz="2800" b="1" dirty="0"/>
              <a:t>ناکارآمدی اجتماعی اقتصادی</a:t>
            </a:r>
          </a:p>
          <a:p>
            <a:endParaRPr lang="fa-IR" sz="3200" b="1" dirty="0"/>
          </a:p>
        </p:txBody>
      </p:sp>
      <p:sp>
        <p:nvSpPr>
          <p:cNvPr id="5" name="Content Placeholder 4"/>
          <p:cNvSpPr>
            <a:spLocks noGrp="1"/>
          </p:cNvSpPr>
          <p:nvPr>
            <p:ph sz="quarter" idx="4"/>
          </p:nvPr>
        </p:nvSpPr>
        <p:spPr>
          <a:solidFill>
            <a:srgbClr val="CCECFF"/>
          </a:solidFill>
        </p:spPr>
        <p:txBody>
          <a:bodyPr>
            <a:normAutofit/>
          </a:bodyPr>
          <a:lstStyle/>
          <a:p>
            <a:r>
              <a:rPr lang="fa-IR" b="1" dirty="0"/>
              <a:t>خونریزی مغزی</a:t>
            </a:r>
          </a:p>
          <a:p>
            <a:r>
              <a:rPr lang="fa-IR" b="1" dirty="0"/>
              <a:t>سکته قلبی</a:t>
            </a:r>
          </a:p>
          <a:p>
            <a:r>
              <a:rPr lang="fa-IR" b="1" dirty="0"/>
              <a:t>خونریزی ریوی</a:t>
            </a:r>
          </a:p>
          <a:p>
            <a:r>
              <a:rPr lang="fa-IR" b="1" dirty="0"/>
              <a:t>سوتغذیه </a:t>
            </a:r>
            <a:r>
              <a:rPr lang="fa-IR" b="1" dirty="0" err="1"/>
              <a:t>وعفونت</a:t>
            </a:r>
            <a:r>
              <a:rPr lang="fa-IR" b="1" dirty="0"/>
              <a:t> روده</a:t>
            </a:r>
          </a:p>
          <a:p>
            <a:r>
              <a:rPr lang="fa-IR" b="1" dirty="0"/>
              <a:t>بیماری های ریوی</a:t>
            </a:r>
          </a:p>
          <a:p>
            <a:r>
              <a:rPr lang="fa-IR" b="1" dirty="0"/>
              <a:t>ناتوانی شدید جنسی</a:t>
            </a:r>
          </a:p>
          <a:p>
            <a:r>
              <a:rPr lang="fa-IR" b="1" dirty="0" smtClean="0"/>
              <a:t>خونریزی </a:t>
            </a:r>
            <a:r>
              <a:rPr lang="fa-IR" b="1" dirty="0" err="1"/>
              <a:t>واختلال</a:t>
            </a:r>
            <a:r>
              <a:rPr lang="fa-IR" b="1" dirty="0"/>
              <a:t> </a:t>
            </a:r>
            <a:r>
              <a:rPr lang="fa-IR" b="1" dirty="0" err="1" smtClean="0"/>
              <a:t>بویائی</a:t>
            </a:r>
            <a:endParaRPr lang="fa-IR" b="1" dirty="0"/>
          </a:p>
        </p:txBody>
      </p:sp>
      <p:sp>
        <p:nvSpPr>
          <p:cNvPr id="6" name="Title 5"/>
          <p:cNvSpPr>
            <a:spLocks noGrp="1"/>
          </p:cNvSpPr>
          <p:nvPr>
            <p:ph type="title"/>
          </p:nvPr>
        </p:nvSpPr>
        <p:spPr/>
        <p:txBody>
          <a:bodyPr>
            <a:normAutofit/>
          </a:bodyPr>
          <a:lstStyle/>
          <a:p>
            <a:r>
              <a:rPr lang="fa-IR" sz="4000" b="1" dirty="0" smtClean="0">
                <a:solidFill>
                  <a:srgbClr val="C00000"/>
                </a:solidFill>
              </a:rPr>
              <a:t>عوارض </a:t>
            </a:r>
            <a:r>
              <a:rPr lang="fa-IR" sz="4000" b="1" dirty="0" err="1" smtClean="0">
                <a:solidFill>
                  <a:srgbClr val="C00000"/>
                </a:solidFill>
              </a:rPr>
              <a:t>وپیامدهای</a:t>
            </a:r>
            <a:r>
              <a:rPr lang="fa-IR" sz="4000" b="1" dirty="0" smtClean="0">
                <a:solidFill>
                  <a:srgbClr val="C00000"/>
                </a:solidFill>
              </a:rPr>
              <a:t> مصرف کوکائین</a:t>
            </a:r>
            <a:endParaRPr lang="fa-IR" sz="4000" b="1" dirty="0">
              <a:solidFill>
                <a:srgbClr val="C00000"/>
              </a:solidFill>
            </a:endParaRPr>
          </a:p>
        </p:txBody>
      </p:sp>
    </p:spTree>
    <p:extLst>
      <p:ext uri="{BB962C8B-B14F-4D97-AF65-F5344CB8AC3E}">
        <p14:creationId xmlns:p14="http://schemas.microsoft.com/office/powerpoint/2010/main" val="36856065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3600" b="1" dirty="0">
                <a:solidFill>
                  <a:srgbClr val="FF0000"/>
                </a:solidFill>
              </a:rPr>
              <a:t>پیامدهای مصرف مواد</a:t>
            </a:r>
            <a:endParaRPr lang="fa-IR" dirty="0"/>
          </a:p>
        </p:txBody>
      </p:sp>
      <p:sp>
        <p:nvSpPr>
          <p:cNvPr id="3" name="Content Placeholder 2"/>
          <p:cNvSpPr>
            <a:spLocks noGrp="1"/>
          </p:cNvSpPr>
          <p:nvPr>
            <p:ph sz="quarter" idx="1"/>
          </p:nvPr>
        </p:nvSpPr>
        <p:spPr>
          <a:solidFill>
            <a:schemeClr val="tx2">
              <a:lumMod val="20000"/>
              <a:lumOff val="80000"/>
            </a:schemeClr>
          </a:solidFill>
        </p:spPr>
        <p:txBody>
          <a:bodyPr>
            <a:normAutofit fontScale="92500" lnSpcReduction="10000"/>
          </a:bodyPr>
          <a:lstStyle/>
          <a:p>
            <a:pPr marL="0" indent="0">
              <a:buNone/>
            </a:pPr>
            <a:r>
              <a:rPr lang="fa-IR" sz="3200" b="1" dirty="0"/>
              <a:t>پیامدهای مصرف </a:t>
            </a:r>
            <a:r>
              <a:rPr lang="fa-IR" sz="3200" b="1" dirty="0" smtClean="0"/>
              <a:t>مواد را می توان به سه دسته تقسیم کرد </a:t>
            </a:r>
            <a:r>
              <a:rPr lang="fa-IR" sz="4000" b="1" dirty="0" smtClean="0"/>
              <a:t>:</a:t>
            </a:r>
          </a:p>
          <a:p>
            <a:pPr marL="0" indent="0">
              <a:buNone/>
            </a:pPr>
            <a:endParaRPr lang="fa-IR" sz="4000" b="1" dirty="0" smtClean="0"/>
          </a:p>
          <a:p>
            <a:pPr marL="0" indent="0">
              <a:buNone/>
            </a:pPr>
            <a:r>
              <a:rPr lang="fa-IR" sz="4000" b="1" dirty="0" smtClean="0"/>
              <a:t>1- فردی  </a:t>
            </a:r>
            <a:r>
              <a:rPr lang="fa-IR" sz="2200" b="1" dirty="0" smtClean="0"/>
              <a:t>( جسمی ، روانی ، اجتماعی) </a:t>
            </a:r>
            <a:endParaRPr lang="fa-IR" sz="4000" b="1" dirty="0" smtClean="0"/>
          </a:p>
          <a:p>
            <a:pPr marL="0" indent="0">
              <a:buNone/>
            </a:pPr>
            <a:endParaRPr lang="fa-IR" sz="4000" b="1" dirty="0" smtClean="0"/>
          </a:p>
          <a:p>
            <a:pPr marL="0" indent="0">
              <a:buNone/>
            </a:pPr>
            <a:r>
              <a:rPr lang="fa-IR" sz="4000" b="1" dirty="0" smtClean="0"/>
              <a:t>2- خانوادگی </a:t>
            </a:r>
            <a:r>
              <a:rPr lang="fa-IR" sz="2600" b="1" dirty="0" smtClean="0"/>
              <a:t>( </a:t>
            </a:r>
            <a:r>
              <a:rPr lang="fa-IR" sz="2600" b="1" dirty="0" err="1" smtClean="0"/>
              <a:t>فشارروانی</a:t>
            </a:r>
            <a:r>
              <a:rPr lang="fa-IR" sz="2600" b="1" dirty="0" smtClean="0"/>
              <a:t>، مالی ، تعارض </a:t>
            </a:r>
            <a:r>
              <a:rPr lang="fa-IR" sz="2600" b="1" dirty="0" err="1" smtClean="0"/>
              <a:t>ومشکلات</a:t>
            </a:r>
            <a:r>
              <a:rPr lang="fa-IR" sz="2600" b="1" dirty="0" smtClean="0"/>
              <a:t> والدین)</a:t>
            </a:r>
          </a:p>
          <a:p>
            <a:pPr marL="0" indent="0">
              <a:buNone/>
            </a:pPr>
            <a:r>
              <a:rPr lang="fa-IR" sz="4000" b="1" dirty="0" smtClean="0"/>
              <a:t> </a:t>
            </a:r>
          </a:p>
          <a:p>
            <a:pPr marL="0" indent="0">
              <a:buNone/>
            </a:pPr>
            <a:r>
              <a:rPr lang="fa-IR" sz="4000" b="1" dirty="0" smtClean="0"/>
              <a:t>3- اجتماعی </a:t>
            </a:r>
            <a:r>
              <a:rPr lang="fa-IR" sz="2600" b="1" dirty="0" smtClean="0"/>
              <a:t>(کاهش کیفیت زندگی ، ارتباط </a:t>
            </a:r>
            <a:r>
              <a:rPr lang="fa-IR" sz="2600" b="1" dirty="0" err="1" smtClean="0"/>
              <a:t>وتوان</a:t>
            </a:r>
            <a:r>
              <a:rPr lang="fa-IR" sz="2600" b="1" dirty="0" smtClean="0"/>
              <a:t> مالی ،رفتار مجرمانه)</a:t>
            </a:r>
            <a:endParaRPr lang="fa-IR" sz="3600" dirty="0"/>
          </a:p>
        </p:txBody>
      </p:sp>
    </p:spTree>
    <p:extLst>
      <p:ext uri="{BB962C8B-B14F-4D97-AF65-F5344CB8AC3E}">
        <p14:creationId xmlns:p14="http://schemas.microsoft.com/office/powerpoint/2010/main" val="13459527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b="1" dirty="0" smtClean="0"/>
              <a:t>کوکایین از گیاه ”کوکا“ گرفته می شود</a:t>
            </a:r>
            <a:endParaRPr lang="en-US" sz="4000" b="1" dirty="0"/>
          </a:p>
        </p:txBody>
      </p:sp>
      <p:sp>
        <p:nvSpPr>
          <p:cNvPr id="3" name="Footer Placeholder 2"/>
          <p:cNvSpPr>
            <a:spLocks noGrp="1"/>
          </p:cNvSpPr>
          <p:nvPr>
            <p:ph type="ftr" sz="quarter" idx="11"/>
          </p:nvPr>
        </p:nvSpPr>
        <p:spPr/>
        <p:txBody>
          <a:bodyPr/>
          <a:lstStyle/>
          <a:p>
            <a:r>
              <a:rPr lang="en-US" smtClean="0"/>
              <a:t>Stimulants</a:t>
            </a:r>
            <a:endParaRPr lang="en-US" dirty="0"/>
          </a:p>
        </p:txBody>
      </p:sp>
      <p:sp>
        <p:nvSpPr>
          <p:cNvPr id="6" name="Slide Number Placeholder 5"/>
          <p:cNvSpPr>
            <a:spLocks noGrp="1"/>
          </p:cNvSpPr>
          <p:nvPr>
            <p:ph type="sldNum" sz="quarter" idx="12"/>
          </p:nvPr>
        </p:nvSpPr>
        <p:spPr/>
        <p:txBody>
          <a:bodyPr/>
          <a:lstStyle/>
          <a:p>
            <a:fld id="{4E1F80DC-46F7-439F-9B72-4F4D7054464E}" type="slidenum">
              <a:rPr lang="en-US" smtClean="0"/>
              <a:pPr/>
              <a:t>30</a:t>
            </a:fld>
            <a:endParaRPr lang="en-US"/>
          </a:p>
        </p:txBody>
      </p:sp>
      <p:pic>
        <p:nvPicPr>
          <p:cNvPr id="5123" name="Picture 3" descr="D:\Azarakhsh\My Pictures\coca_leaves.jpg"/>
          <p:cNvPicPr>
            <a:picLocks noChangeAspect="1" noChangeArrowheads="1"/>
          </p:cNvPicPr>
          <p:nvPr/>
        </p:nvPicPr>
        <p:blipFill>
          <a:blip r:embed="rId2" cstate="print"/>
          <a:srcRect/>
          <a:stretch>
            <a:fillRect/>
          </a:stretch>
        </p:blipFill>
        <p:spPr bwMode="auto">
          <a:xfrm>
            <a:off x="714348" y="1357298"/>
            <a:ext cx="4476750" cy="5067681"/>
          </a:xfrm>
          <a:prstGeom prst="rect">
            <a:avLst/>
          </a:prstGeom>
          <a:noFill/>
        </p:spPr>
      </p:pic>
    </p:spTree>
    <p:extLst>
      <p:ext uri="{BB962C8B-B14F-4D97-AF65-F5344CB8AC3E}">
        <p14:creationId xmlns:p14="http://schemas.microsoft.com/office/powerpoint/2010/main" val="25517596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4800" b="1" i="1" dirty="0" smtClean="0">
                <a:solidFill>
                  <a:schemeClr val="tx1"/>
                </a:solidFill>
              </a:rPr>
              <a:t>کوکا</a:t>
            </a:r>
            <a:endParaRPr lang="en-US" sz="4800" b="1" i="1" dirty="0">
              <a:solidFill>
                <a:schemeClr val="tx1"/>
              </a:solidFill>
            </a:endParaRPr>
          </a:p>
        </p:txBody>
      </p:sp>
      <p:sp>
        <p:nvSpPr>
          <p:cNvPr id="4" name="Footer Placeholder 3"/>
          <p:cNvSpPr>
            <a:spLocks noGrp="1"/>
          </p:cNvSpPr>
          <p:nvPr>
            <p:ph type="ftr" sz="quarter" idx="11"/>
          </p:nvPr>
        </p:nvSpPr>
        <p:spPr/>
        <p:txBody>
          <a:bodyPr/>
          <a:lstStyle/>
          <a:p>
            <a:r>
              <a:rPr lang="en-US" smtClean="0"/>
              <a:t>Stimulants</a:t>
            </a:r>
            <a:endParaRPr lang="en-US" dirty="0"/>
          </a:p>
        </p:txBody>
      </p:sp>
      <p:sp>
        <p:nvSpPr>
          <p:cNvPr id="5" name="Slide Number Placeholder 4"/>
          <p:cNvSpPr>
            <a:spLocks noGrp="1"/>
          </p:cNvSpPr>
          <p:nvPr>
            <p:ph type="sldNum" sz="quarter" idx="12"/>
          </p:nvPr>
        </p:nvSpPr>
        <p:spPr/>
        <p:txBody>
          <a:bodyPr/>
          <a:lstStyle/>
          <a:p>
            <a:fld id="{E7CC7B71-E27F-4463-8DB7-4B4149650D32}" type="slidenum">
              <a:rPr lang="en-US" smtClean="0"/>
              <a:pPr/>
              <a:t>31</a:t>
            </a:fld>
            <a:endParaRPr lang="en-US"/>
          </a:p>
        </p:txBody>
      </p:sp>
      <p:sp>
        <p:nvSpPr>
          <p:cNvPr id="3" name="Content Placeholder 2"/>
          <p:cNvSpPr>
            <a:spLocks noGrp="1"/>
          </p:cNvSpPr>
          <p:nvPr>
            <p:ph sz="quarter" idx="1"/>
          </p:nvPr>
        </p:nvSpPr>
        <p:spPr/>
        <p:txBody>
          <a:bodyPr/>
          <a:lstStyle/>
          <a:p>
            <a:endParaRPr lang="en-US"/>
          </a:p>
        </p:txBody>
      </p:sp>
      <p:pic>
        <p:nvPicPr>
          <p:cNvPr id="120834" name="Picture 2" descr="File:Colcoca04.jpg">
            <a:hlinkClick r:id="rId2"/>
          </p:cNvPr>
          <p:cNvPicPr>
            <a:picLocks noChangeAspect="1" noChangeArrowheads="1"/>
          </p:cNvPicPr>
          <p:nvPr/>
        </p:nvPicPr>
        <p:blipFill>
          <a:blip r:embed="rId3" cstate="print"/>
          <a:srcRect/>
          <a:stretch>
            <a:fillRect/>
          </a:stretch>
        </p:blipFill>
        <p:spPr bwMode="auto">
          <a:xfrm>
            <a:off x="1071538" y="1428736"/>
            <a:ext cx="6908800" cy="5181600"/>
          </a:xfrm>
          <a:prstGeom prst="rect">
            <a:avLst/>
          </a:prstGeom>
          <a:noFill/>
        </p:spPr>
      </p:pic>
    </p:spTree>
    <p:extLst>
      <p:ext uri="{BB962C8B-B14F-4D97-AF65-F5344CB8AC3E}">
        <p14:creationId xmlns:p14="http://schemas.microsoft.com/office/powerpoint/2010/main" val="34183579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b="1" dirty="0" smtClean="0"/>
              <a:t>برگ های گیاه کوکا</a:t>
            </a:r>
            <a:r>
              <a:rPr lang="en-US" sz="4000" b="1" dirty="0" smtClean="0"/>
              <a:t> </a:t>
            </a:r>
            <a:endParaRPr lang="en-US" sz="4000" b="1" dirty="0"/>
          </a:p>
        </p:txBody>
      </p:sp>
      <p:sp>
        <p:nvSpPr>
          <p:cNvPr id="3" name="Footer Placeholder 2"/>
          <p:cNvSpPr>
            <a:spLocks noGrp="1"/>
          </p:cNvSpPr>
          <p:nvPr>
            <p:ph type="ftr" sz="quarter" idx="11"/>
          </p:nvPr>
        </p:nvSpPr>
        <p:spPr/>
        <p:txBody>
          <a:bodyPr/>
          <a:lstStyle/>
          <a:p>
            <a:r>
              <a:rPr lang="en-US" smtClean="0"/>
              <a:t>Stimulants</a:t>
            </a:r>
            <a:endParaRPr lang="en-US" dirty="0"/>
          </a:p>
        </p:txBody>
      </p:sp>
      <p:sp>
        <p:nvSpPr>
          <p:cNvPr id="6" name="Slide Number Placeholder 5"/>
          <p:cNvSpPr>
            <a:spLocks noGrp="1"/>
          </p:cNvSpPr>
          <p:nvPr>
            <p:ph type="sldNum" sz="quarter" idx="12"/>
          </p:nvPr>
        </p:nvSpPr>
        <p:spPr/>
        <p:txBody>
          <a:bodyPr/>
          <a:lstStyle/>
          <a:p>
            <a:fld id="{4E1F80DC-46F7-439F-9B72-4F4D7054464E}" type="slidenum">
              <a:rPr lang="en-US" smtClean="0"/>
              <a:pPr/>
              <a:t>32</a:t>
            </a:fld>
            <a:endParaRPr lang="en-US"/>
          </a:p>
        </p:txBody>
      </p:sp>
      <p:pic>
        <p:nvPicPr>
          <p:cNvPr id="5122" name="Picture 2" descr="http://cocagrowers.org/Portals/16/site%20images/CocaLeaves%20(health).jpg">
            <a:hlinkClick r:id="rId2"/>
          </p:cNvPr>
          <p:cNvPicPr>
            <a:picLocks noChangeAspect="1" noChangeArrowheads="1"/>
          </p:cNvPicPr>
          <p:nvPr/>
        </p:nvPicPr>
        <p:blipFill>
          <a:blip r:embed="rId3" cstate="print"/>
          <a:srcRect/>
          <a:stretch>
            <a:fillRect/>
          </a:stretch>
        </p:blipFill>
        <p:spPr bwMode="auto">
          <a:xfrm>
            <a:off x="785786" y="1428736"/>
            <a:ext cx="7543800" cy="4924425"/>
          </a:xfrm>
          <a:prstGeom prst="rect">
            <a:avLst/>
          </a:prstGeom>
          <a:noFill/>
        </p:spPr>
      </p:pic>
    </p:spTree>
    <p:extLst>
      <p:ext uri="{BB962C8B-B14F-4D97-AF65-F5344CB8AC3E}">
        <p14:creationId xmlns:p14="http://schemas.microsoft.com/office/powerpoint/2010/main" val="7351183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b="1" dirty="0" smtClean="0">
                <a:solidFill>
                  <a:schemeClr val="tx1"/>
                </a:solidFill>
              </a:rPr>
              <a:t>بومیان آمریکای لاتین برگ کوکا می جویدند</a:t>
            </a:r>
            <a:endParaRPr lang="en-US" sz="3600" b="1" dirty="0">
              <a:solidFill>
                <a:schemeClr val="tx1"/>
              </a:solidFill>
            </a:endParaRPr>
          </a:p>
        </p:txBody>
      </p:sp>
      <p:sp>
        <p:nvSpPr>
          <p:cNvPr id="3" name="Footer Placeholder 2"/>
          <p:cNvSpPr>
            <a:spLocks noGrp="1"/>
          </p:cNvSpPr>
          <p:nvPr>
            <p:ph type="ftr" sz="quarter" idx="11"/>
          </p:nvPr>
        </p:nvSpPr>
        <p:spPr/>
        <p:txBody>
          <a:bodyPr/>
          <a:lstStyle/>
          <a:p>
            <a:r>
              <a:rPr lang="en-US" smtClean="0"/>
              <a:t>Stimulants</a:t>
            </a:r>
            <a:endParaRPr lang="en-US" dirty="0"/>
          </a:p>
        </p:txBody>
      </p:sp>
      <p:sp>
        <p:nvSpPr>
          <p:cNvPr id="6" name="Slide Number Placeholder 5"/>
          <p:cNvSpPr>
            <a:spLocks noGrp="1"/>
          </p:cNvSpPr>
          <p:nvPr>
            <p:ph type="sldNum" sz="quarter" idx="12"/>
          </p:nvPr>
        </p:nvSpPr>
        <p:spPr/>
        <p:txBody>
          <a:bodyPr/>
          <a:lstStyle/>
          <a:p>
            <a:fld id="{4E1F80DC-46F7-439F-9B72-4F4D7054464E}" type="slidenum">
              <a:rPr lang="en-US" smtClean="0"/>
              <a:pPr/>
              <a:t>33</a:t>
            </a:fld>
            <a:endParaRPr lang="en-US"/>
          </a:p>
        </p:txBody>
      </p:sp>
      <p:pic>
        <p:nvPicPr>
          <p:cNvPr id="5122" name="Picture 2"/>
          <p:cNvPicPr>
            <a:picLocks noChangeAspect="1" noChangeArrowheads="1"/>
          </p:cNvPicPr>
          <p:nvPr/>
        </p:nvPicPr>
        <p:blipFill>
          <a:blip r:embed="rId2" cstate="print"/>
          <a:srcRect/>
          <a:stretch>
            <a:fillRect/>
          </a:stretch>
        </p:blipFill>
        <p:spPr bwMode="auto">
          <a:xfrm>
            <a:off x="971600" y="1052736"/>
            <a:ext cx="7602789" cy="5805264"/>
          </a:xfrm>
          <a:prstGeom prst="rect">
            <a:avLst/>
          </a:prstGeom>
          <a:noFill/>
          <a:ln w="9525">
            <a:noFill/>
            <a:miter lim="800000"/>
            <a:headEnd/>
            <a:tailEnd/>
          </a:ln>
          <a:effectLst/>
        </p:spPr>
      </p:pic>
    </p:spTree>
    <p:extLst>
      <p:ext uri="{BB962C8B-B14F-4D97-AF65-F5344CB8AC3E}">
        <p14:creationId xmlns:p14="http://schemas.microsoft.com/office/powerpoint/2010/main" val="4110525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3600" b="1" dirty="0" smtClean="0">
                <a:solidFill>
                  <a:schemeClr val="tx1"/>
                </a:solidFill>
              </a:rPr>
              <a:t>در داروهای مسکن استفاده می شد</a:t>
            </a:r>
            <a:endParaRPr lang="en-US" sz="3600" b="1" dirty="0">
              <a:solidFill>
                <a:schemeClr val="tx1"/>
              </a:solidFill>
            </a:endParaRPr>
          </a:p>
        </p:txBody>
      </p:sp>
      <p:sp>
        <p:nvSpPr>
          <p:cNvPr id="3" name="Footer Placeholder 2"/>
          <p:cNvSpPr>
            <a:spLocks noGrp="1"/>
          </p:cNvSpPr>
          <p:nvPr>
            <p:ph type="ftr" sz="quarter" idx="11"/>
          </p:nvPr>
        </p:nvSpPr>
        <p:spPr/>
        <p:txBody>
          <a:bodyPr/>
          <a:lstStyle/>
          <a:p>
            <a:r>
              <a:rPr lang="en-US" smtClean="0"/>
              <a:t>Stimulants</a:t>
            </a:r>
            <a:endParaRPr lang="en-US" dirty="0"/>
          </a:p>
        </p:txBody>
      </p:sp>
      <p:sp>
        <p:nvSpPr>
          <p:cNvPr id="5" name="Slide Number Placeholder 4"/>
          <p:cNvSpPr>
            <a:spLocks noGrp="1"/>
          </p:cNvSpPr>
          <p:nvPr>
            <p:ph type="sldNum" sz="quarter" idx="12"/>
          </p:nvPr>
        </p:nvSpPr>
        <p:spPr/>
        <p:txBody>
          <a:bodyPr/>
          <a:lstStyle/>
          <a:p>
            <a:fld id="{4E1F80DC-46F7-439F-9B72-4F4D7054464E}" type="slidenum">
              <a:rPr lang="en-US" smtClean="0"/>
              <a:pPr/>
              <a:t>34</a:t>
            </a:fld>
            <a:endParaRPr lang="en-US"/>
          </a:p>
        </p:txBody>
      </p:sp>
      <p:pic>
        <p:nvPicPr>
          <p:cNvPr id="4100" name="Picture 4"/>
          <p:cNvPicPr>
            <a:picLocks noChangeAspect="1" noChangeArrowheads="1"/>
          </p:cNvPicPr>
          <p:nvPr/>
        </p:nvPicPr>
        <p:blipFill>
          <a:blip r:embed="rId2" cstate="print"/>
          <a:srcRect/>
          <a:stretch>
            <a:fillRect/>
          </a:stretch>
        </p:blipFill>
        <p:spPr bwMode="auto">
          <a:xfrm>
            <a:off x="500034" y="1857364"/>
            <a:ext cx="8239125" cy="4505325"/>
          </a:xfrm>
          <a:prstGeom prst="rect">
            <a:avLst/>
          </a:prstGeom>
          <a:noFill/>
          <a:ln w="9525">
            <a:noFill/>
            <a:miter lim="800000"/>
            <a:headEnd/>
            <a:tailEnd/>
          </a:ln>
          <a:effectLst/>
        </p:spPr>
      </p:pic>
    </p:spTree>
    <p:extLst>
      <p:ext uri="{BB962C8B-B14F-4D97-AF65-F5344CB8AC3E}">
        <p14:creationId xmlns:p14="http://schemas.microsoft.com/office/powerpoint/2010/main" val="2796604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4400" dirty="0" smtClean="0">
                <a:solidFill>
                  <a:schemeClr val="tx1"/>
                </a:solidFill>
              </a:rPr>
              <a:t>چای کوکا </a:t>
            </a:r>
            <a:endParaRPr lang="en-US" sz="4400" dirty="0">
              <a:solidFill>
                <a:schemeClr val="tx1"/>
              </a:solidFill>
            </a:endParaRPr>
          </a:p>
        </p:txBody>
      </p:sp>
      <p:sp>
        <p:nvSpPr>
          <p:cNvPr id="3" name="Footer Placeholder 2"/>
          <p:cNvSpPr>
            <a:spLocks noGrp="1"/>
          </p:cNvSpPr>
          <p:nvPr>
            <p:ph type="ftr" sz="quarter" idx="11"/>
          </p:nvPr>
        </p:nvSpPr>
        <p:spPr/>
        <p:txBody>
          <a:bodyPr/>
          <a:lstStyle/>
          <a:p>
            <a:r>
              <a:rPr lang="en-US" smtClean="0"/>
              <a:t>Stimulants</a:t>
            </a:r>
            <a:endParaRPr lang="en-US" dirty="0"/>
          </a:p>
        </p:txBody>
      </p:sp>
      <p:sp>
        <p:nvSpPr>
          <p:cNvPr id="4" name="Slide Number Placeholder 3"/>
          <p:cNvSpPr>
            <a:spLocks noGrp="1"/>
          </p:cNvSpPr>
          <p:nvPr>
            <p:ph type="sldNum" sz="quarter" idx="12"/>
          </p:nvPr>
        </p:nvSpPr>
        <p:spPr/>
        <p:txBody>
          <a:bodyPr/>
          <a:lstStyle/>
          <a:p>
            <a:fld id="{4E1F80DC-46F7-439F-9B72-4F4D7054464E}" type="slidenum">
              <a:rPr lang="en-US" smtClean="0"/>
              <a:pPr/>
              <a:t>35</a:t>
            </a:fld>
            <a:endParaRPr lang="en-US"/>
          </a:p>
        </p:txBody>
      </p:sp>
      <p:pic>
        <p:nvPicPr>
          <p:cNvPr id="5" name="Picture 2" descr="File:Mate de coca Stevage.jpg">
            <a:hlinkClick r:id="rId2"/>
          </p:cNvPr>
          <p:cNvPicPr>
            <a:picLocks noChangeAspect="1" noChangeArrowheads="1"/>
          </p:cNvPicPr>
          <p:nvPr/>
        </p:nvPicPr>
        <p:blipFill>
          <a:blip r:embed="rId3" cstate="print"/>
          <a:srcRect/>
          <a:stretch>
            <a:fillRect/>
          </a:stretch>
        </p:blipFill>
        <p:spPr bwMode="auto">
          <a:xfrm>
            <a:off x="1214414" y="1428736"/>
            <a:ext cx="6629400" cy="4972050"/>
          </a:xfrm>
          <a:prstGeom prst="rect">
            <a:avLst/>
          </a:prstGeom>
          <a:noFill/>
        </p:spPr>
      </p:pic>
    </p:spTree>
    <p:extLst>
      <p:ext uri="{BB962C8B-B14F-4D97-AF65-F5344CB8AC3E}">
        <p14:creationId xmlns:p14="http://schemas.microsoft.com/office/powerpoint/2010/main" val="37164095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4400" b="1" dirty="0" smtClean="0">
                <a:solidFill>
                  <a:schemeClr val="tx1"/>
                </a:solidFill>
              </a:rPr>
              <a:t>استخراج کوکا</a:t>
            </a:r>
            <a:endParaRPr lang="en-US" sz="4400" b="1" dirty="0">
              <a:solidFill>
                <a:schemeClr val="tx1"/>
              </a:solidFill>
            </a:endParaRPr>
          </a:p>
        </p:txBody>
      </p:sp>
      <p:sp>
        <p:nvSpPr>
          <p:cNvPr id="3" name="Footer Placeholder 2"/>
          <p:cNvSpPr>
            <a:spLocks noGrp="1"/>
          </p:cNvSpPr>
          <p:nvPr>
            <p:ph type="ftr" sz="quarter" idx="11"/>
          </p:nvPr>
        </p:nvSpPr>
        <p:spPr/>
        <p:txBody>
          <a:bodyPr/>
          <a:lstStyle/>
          <a:p>
            <a:r>
              <a:rPr lang="en-US" smtClean="0"/>
              <a:t>Stimulants</a:t>
            </a:r>
            <a:endParaRPr lang="en-US" dirty="0"/>
          </a:p>
        </p:txBody>
      </p:sp>
      <p:sp>
        <p:nvSpPr>
          <p:cNvPr id="5" name="Slide Number Placeholder 4"/>
          <p:cNvSpPr>
            <a:spLocks noGrp="1"/>
          </p:cNvSpPr>
          <p:nvPr>
            <p:ph type="sldNum" sz="quarter" idx="12"/>
          </p:nvPr>
        </p:nvSpPr>
        <p:spPr/>
        <p:txBody>
          <a:bodyPr/>
          <a:lstStyle/>
          <a:p>
            <a:fld id="{4E1F80DC-46F7-439F-9B72-4F4D7054464E}" type="slidenum">
              <a:rPr lang="en-US" smtClean="0"/>
              <a:pPr/>
              <a:t>36</a:t>
            </a:fld>
            <a:endParaRPr lang="en-US"/>
          </a:p>
        </p:txBody>
      </p:sp>
      <p:pic>
        <p:nvPicPr>
          <p:cNvPr id="17410" name="Picture 2" descr="http://media.outsideonline.com/images/P395823-5-1_coca-bolivia-6.jpg">
            <a:hlinkClick r:id="rId2"/>
          </p:cNvPr>
          <p:cNvPicPr>
            <a:picLocks noChangeAspect="1" noChangeArrowheads="1"/>
          </p:cNvPicPr>
          <p:nvPr/>
        </p:nvPicPr>
        <p:blipFill>
          <a:blip r:embed="rId3" cstate="print"/>
          <a:srcRect/>
          <a:stretch>
            <a:fillRect/>
          </a:stretch>
        </p:blipFill>
        <p:spPr bwMode="auto">
          <a:xfrm>
            <a:off x="714348" y="1571612"/>
            <a:ext cx="7669530" cy="4531995"/>
          </a:xfrm>
          <a:prstGeom prst="rect">
            <a:avLst/>
          </a:prstGeom>
          <a:noFill/>
        </p:spPr>
      </p:pic>
    </p:spTree>
    <p:extLst>
      <p:ext uri="{BB962C8B-B14F-4D97-AF65-F5344CB8AC3E}">
        <p14:creationId xmlns:p14="http://schemas.microsoft.com/office/powerpoint/2010/main" val="23404039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stretch>
            <a:fillRect/>
          </a:stretch>
        </p:blipFill>
        <p:spPr bwMode="auto">
          <a:xfrm>
            <a:off x="0" y="-9"/>
            <a:ext cx="9144000" cy="6850380"/>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Stimulants</a:t>
            </a:r>
            <a:endParaRPr lang="en-US" dirty="0"/>
          </a:p>
        </p:txBody>
      </p:sp>
      <p:sp>
        <p:nvSpPr>
          <p:cNvPr id="4" name="Slide Number Placeholder 3"/>
          <p:cNvSpPr>
            <a:spLocks noGrp="1"/>
          </p:cNvSpPr>
          <p:nvPr>
            <p:ph type="sldNum" sz="quarter" idx="12"/>
          </p:nvPr>
        </p:nvSpPr>
        <p:spPr/>
        <p:txBody>
          <a:bodyPr/>
          <a:lstStyle/>
          <a:p>
            <a:fld id="{4E1F80DC-46F7-439F-9B72-4F4D7054464E}" type="slidenum">
              <a:rPr lang="en-US" smtClean="0"/>
              <a:pPr/>
              <a:t>37</a:t>
            </a:fld>
            <a:endParaRPr lang="en-US"/>
          </a:p>
        </p:txBody>
      </p:sp>
    </p:spTree>
    <p:extLst>
      <p:ext uri="{BB962C8B-B14F-4D97-AF65-F5344CB8AC3E}">
        <p14:creationId xmlns:p14="http://schemas.microsoft.com/office/powerpoint/2010/main" val="19553355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3200" dirty="0" smtClean="0">
                <a:solidFill>
                  <a:srgbClr val="FFFF00"/>
                </a:solidFill>
              </a:rPr>
              <a:t> </a:t>
            </a:r>
            <a:r>
              <a:rPr lang="fa-IR" sz="4400" b="1" dirty="0" smtClean="0">
                <a:solidFill>
                  <a:schemeClr val="tx1"/>
                </a:solidFill>
              </a:rPr>
              <a:t>عصاره کوکا </a:t>
            </a:r>
            <a:endParaRPr lang="en-US" sz="3200" b="1" dirty="0">
              <a:solidFill>
                <a:schemeClr val="tx1"/>
              </a:solidFill>
            </a:endParaRPr>
          </a:p>
        </p:txBody>
      </p:sp>
      <p:sp>
        <p:nvSpPr>
          <p:cNvPr id="3" name="Footer Placeholder 2"/>
          <p:cNvSpPr>
            <a:spLocks noGrp="1"/>
          </p:cNvSpPr>
          <p:nvPr>
            <p:ph type="ftr" sz="quarter" idx="11"/>
          </p:nvPr>
        </p:nvSpPr>
        <p:spPr/>
        <p:txBody>
          <a:bodyPr/>
          <a:lstStyle/>
          <a:p>
            <a:r>
              <a:rPr lang="en-US" smtClean="0"/>
              <a:t>Stimulants</a:t>
            </a:r>
            <a:endParaRPr lang="en-US" dirty="0"/>
          </a:p>
        </p:txBody>
      </p:sp>
      <p:sp>
        <p:nvSpPr>
          <p:cNvPr id="5" name="Slide Number Placeholder 4"/>
          <p:cNvSpPr>
            <a:spLocks noGrp="1"/>
          </p:cNvSpPr>
          <p:nvPr>
            <p:ph type="sldNum" sz="quarter" idx="12"/>
          </p:nvPr>
        </p:nvSpPr>
        <p:spPr/>
        <p:txBody>
          <a:bodyPr/>
          <a:lstStyle/>
          <a:p>
            <a:fld id="{4E1F80DC-46F7-439F-9B72-4F4D7054464E}" type="slidenum">
              <a:rPr lang="en-US" smtClean="0"/>
              <a:pPr/>
              <a:t>38</a:t>
            </a:fld>
            <a:endParaRPr lang="en-US"/>
          </a:p>
        </p:txBody>
      </p:sp>
      <p:pic>
        <p:nvPicPr>
          <p:cNvPr id="6146" name="Picture 2"/>
          <p:cNvPicPr>
            <a:picLocks noChangeAspect="1" noChangeArrowheads="1"/>
          </p:cNvPicPr>
          <p:nvPr/>
        </p:nvPicPr>
        <p:blipFill>
          <a:blip r:embed="rId2" cstate="print"/>
          <a:srcRect/>
          <a:stretch>
            <a:fillRect/>
          </a:stretch>
        </p:blipFill>
        <p:spPr bwMode="auto">
          <a:xfrm>
            <a:off x="1071538" y="1428736"/>
            <a:ext cx="6753225" cy="4972050"/>
          </a:xfrm>
          <a:prstGeom prst="rect">
            <a:avLst/>
          </a:prstGeom>
          <a:noFill/>
          <a:ln w="9525">
            <a:noFill/>
            <a:miter lim="800000"/>
            <a:headEnd/>
            <a:tailEnd/>
          </a:ln>
          <a:effectLst/>
        </p:spPr>
      </p:pic>
    </p:spTree>
    <p:extLst>
      <p:ext uri="{BB962C8B-B14F-4D97-AF65-F5344CB8AC3E}">
        <p14:creationId xmlns:p14="http://schemas.microsoft.com/office/powerpoint/2010/main" val="21234317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solidFill>
                  <a:schemeClr val="tx1"/>
                </a:solidFill>
              </a:rPr>
              <a:t>خمیر کوکا</a:t>
            </a:r>
            <a:endParaRPr lang="en-US" sz="4000" b="1" dirty="0">
              <a:solidFill>
                <a:schemeClr val="tx1"/>
              </a:solidFill>
            </a:endParaRPr>
          </a:p>
        </p:txBody>
      </p:sp>
      <p:sp>
        <p:nvSpPr>
          <p:cNvPr id="3" name="Footer Placeholder 2"/>
          <p:cNvSpPr>
            <a:spLocks noGrp="1"/>
          </p:cNvSpPr>
          <p:nvPr>
            <p:ph type="ftr" sz="quarter" idx="11"/>
          </p:nvPr>
        </p:nvSpPr>
        <p:spPr/>
        <p:txBody>
          <a:bodyPr/>
          <a:lstStyle/>
          <a:p>
            <a:r>
              <a:rPr lang="en-US" smtClean="0"/>
              <a:t>Stimulants</a:t>
            </a:r>
            <a:endParaRPr lang="en-US" dirty="0"/>
          </a:p>
        </p:txBody>
      </p:sp>
      <p:sp>
        <p:nvSpPr>
          <p:cNvPr id="6" name="Slide Number Placeholder 5"/>
          <p:cNvSpPr>
            <a:spLocks noGrp="1"/>
          </p:cNvSpPr>
          <p:nvPr>
            <p:ph type="sldNum" sz="quarter" idx="12"/>
          </p:nvPr>
        </p:nvSpPr>
        <p:spPr/>
        <p:txBody>
          <a:bodyPr/>
          <a:lstStyle/>
          <a:p>
            <a:fld id="{4E1F80DC-46F7-439F-9B72-4F4D7054464E}" type="slidenum">
              <a:rPr lang="en-US" smtClean="0"/>
              <a:pPr/>
              <a:t>39</a:t>
            </a:fld>
            <a:endParaRPr lang="en-US"/>
          </a:p>
        </p:txBody>
      </p:sp>
      <p:pic>
        <p:nvPicPr>
          <p:cNvPr id="16386" name="Picture 2" descr="http://images.travelpod.com/users/aanda/1.1229562000.the-coca-paste-the-endproduct-here.jpg">
            <a:hlinkClick r:id="rId2"/>
          </p:cNvPr>
          <p:cNvPicPr>
            <a:picLocks noChangeAspect="1" noChangeArrowheads="1"/>
          </p:cNvPicPr>
          <p:nvPr/>
        </p:nvPicPr>
        <p:blipFill>
          <a:blip r:embed="rId3" cstate="print"/>
          <a:srcRect/>
          <a:stretch>
            <a:fillRect/>
          </a:stretch>
        </p:blipFill>
        <p:spPr bwMode="auto">
          <a:xfrm>
            <a:off x="1142976" y="1357298"/>
            <a:ext cx="6761480" cy="5064963"/>
          </a:xfrm>
          <a:prstGeom prst="rect">
            <a:avLst/>
          </a:prstGeom>
          <a:noFill/>
        </p:spPr>
      </p:pic>
    </p:spTree>
    <p:extLst>
      <p:ext uri="{BB962C8B-B14F-4D97-AF65-F5344CB8AC3E}">
        <p14:creationId xmlns:p14="http://schemas.microsoft.com/office/powerpoint/2010/main" val="17972323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fa-IR" sz="6600" b="1" dirty="0" smtClean="0">
                <a:solidFill>
                  <a:schemeClr val="tx1"/>
                </a:solidFill>
              </a:rPr>
              <a:t>فرآیند سو مصرف مواد </a:t>
            </a:r>
            <a:endParaRPr lang="en-US" sz="6600" b="1" dirty="0" smtClean="0">
              <a:solidFill>
                <a:schemeClr val="tx1"/>
              </a:solidFill>
            </a:endParaRPr>
          </a:p>
        </p:txBody>
      </p:sp>
      <p:graphicFrame>
        <p:nvGraphicFramePr>
          <p:cNvPr id="4" name="Content Placeholder 3"/>
          <p:cNvGraphicFramePr>
            <a:graphicFrameLocks noGrp="1"/>
          </p:cNvGraphicFramePr>
          <p:nvPr>
            <p:ph idx="1"/>
          </p:nvPr>
        </p:nvGraphicFramePr>
        <p:xfrm>
          <a:off x="457200" y="1500174"/>
          <a:ext cx="8229600" cy="46307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8141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4800" dirty="0" smtClean="0">
                <a:solidFill>
                  <a:schemeClr val="tx1"/>
                </a:solidFill>
              </a:rPr>
              <a:t>پودر کوکایین</a:t>
            </a:r>
            <a:endParaRPr lang="en-US" sz="4800" dirty="0">
              <a:solidFill>
                <a:schemeClr val="tx1"/>
              </a:solidFill>
            </a:endParaRPr>
          </a:p>
        </p:txBody>
      </p:sp>
      <p:sp>
        <p:nvSpPr>
          <p:cNvPr id="3" name="Footer Placeholder 2"/>
          <p:cNvSpPr>
            <a:spLocks noGrp="1"/>
          </p:cNvSpPr>
          <p:nvPr>
            <p:ph type="ftr" sz="quarter" idx="11"/>
          </p:nvPr>
        </p:nvSpPr>
        <p:spPr/>
        <p:txBody>
          <a:bodyPr/>
          <a:lstStyle/>
          <a:p>
            <a:r>
              <a:rPr lang="en-US" smtClean="0"/>
              <a:t>Stimulants</a:t>
            </a:r>
            <a:endParaRPr lang="en-US" dirty="0"/>
          </a:p>
        </p:txBody>
      </p:sp>
      <p:sp>
        <p:nvSpPr>
          <p:cNvPr id="6" name="Slide Number Placeholder 5"/>
          <p:cNvSpPr>
            <a:spLocks noGrp="1"/>
          </p:cNvSpPr>
          <p:nvPr>
            <p:ph type="sldNum" sz="quarter" idx="12"/>
          </p:nvPr>
        </p:nvSpPr>
        <p:spPr/>
        <p:txBody>
          <a:bodyPr/>
          <a:lstStyle/>
          <a:p>
            <a:fld id="{4E1F80DC-46F7-439F-9B72-4F4D7054464E}" type="slidenum">
              <a:rPr lang="en-US" smtClean="0"/>
              <a:pPr/>
              <a:t>40</a:t>
            </a:fld>
            <a:endParaRPr lang="en-US"/>
          </a:p>
        </p:txBody>
      </p:sp>
      <p:pic>
        <p:nvPicPr>
          <p:cNvPr id="125954" name="Picture 2" descr="http://www.justice.gov/dea/pr/multimedia-library/image-gallery/cocaine/cocaine_bricks_scorpion_logo.jpg">
            <a:hlinkClick r:id="rId2"/>
          </p:cNvPr>
          <p:cNvPicPr>
            <a:picLocks noChangeAspect="1" noChangeArrowheads="1"/>
          </p:cNvPicPr>
          <p:nvPr/>
        </p:nvPicPr>
        <p:blipFill>
          <a:blip r:embed="rId3" cstate="print"/>
          <a:srcRect/>
          <a:stretch>
            <a:fillRect/>
          </a:stretch>
        </p:blipFill>
        <p:spPr bwMode="auto">
          <a:xfrm>
            <a:off x="251520" y="1357298"/>
            <a:ext cx="8640960" cy="5143501"/>
          </a:xfrm>
          <a:prstGeom prst="rect">
            <a:avLst/>
          </a:prstGeom>
          <a:noFill/>
        </p:spPr>
      </p:pic>
    </p:spTree>
    <p:extLst>
      <p:ext uri="{BB962C8B-B14F-4D97-AF65-F5344CB8AC3E}">
        <p14:creationId xmlns:p14="http://schemas.microsoft.com/office/powerpoint/2010/main" val="40829762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4800" b="1" dirty="0" smtClean="0">
                <a:solidFill>
                  <a:schemeClr val="tx1"/>
                </a:solidFill>
              </a:rPr>
              <a:t>پودر کوکایین</a:t>
            </a:r>
            <a:endParaRPr lang="en-US" sz="4800" b="1" dirty="0">
              <a:solidFill>
                <a:schemeClr val="tx1"/>
              </a:solidFill>
            </a:endParaRPr>
          </a:p>
        </p:txBody>
      </p:sp>
      <p:sp>
        <p:nvSpPr>
          <p:cNvPr id="3" name="Footer Placeholder 2"/>
          <p:cNvSpPr>
            <a:spLocks noGrp="1"/>
          </p:cNvSpPr>
          <p:nvPr>
            <p:ph type="ftr" sz="quarter" idx="11"/>
          </p:nvPr>
        </p:nvSpPr>
        <p:spPr/>
        <p:txBody>
          <a:bodyPr/>
          <a:lstStyle/>
          <a:p>
            <a:r>
              <a:rPr lang="en-US" smtClean="0"/>
              <a:t>Stimulants</a:t>
            </a:r>
            <a:endParaRPr lang="en-US" dirty="0"/>
          </a:p>
        </p:txBody>
      </p:sp>
      <p:sp>
        <p:nvSpPr>
          <p:cNvPr id="6" name="Slide Number Placeholder 5"/>
          <p:cNvSpPr>
            <a:spLocks noGrp="1"/>
          </p:cNvSpPr>
          <p:nvPr>
            <p:ph type="sldNum" sz="quarter" idx="12"/>
          </p:nvPr>
        </p:nvSpPr>
        <p:spPr/>
        <p:txBody>
          <a:bodyPr/>
          <a:lstStyle/>
          <a:p>
            <a:fld id="{4E1F80DC-46F7-439F-9B72-4F4D7054464E}" type="slidenum">
              <a:rPr lang="en-US" smtClean="0"/>
              <a:pPr/>
              <a:t>41</a:t>
            </a:fld>
            <a:endParaRPr lang="en-US"/>
          </a:p>
        </p:txBody>
      </p:sp>
      <p:pic>
        <p:nvPicPr>
          <p:cNvPr id="124932" name="Picture 4" descr="http://www.addictions.com/wp-content/uploads/Cocaine.jpg">
            <a:hlinkClick r:id="rId2"/>
          </p:cNvPr>
          <p:cNvPicPr>
            <a:picLocks noChangeAspect="1" noChangeArrowheads="1"/>
          </p:cNvPicPr>
          <p:nvPr/>
        </p:nvPicPr>
        <p:blipFill>
          <a:blip r:embed="rId3" cstate="print"/>
          <a:srcRect/>
          <a:stretch>
            <a:fillRect/>
          </a:stretch>
        </p:blipFill>
        <p:spPr bwMode="auto">
          <a:xfrm>
            <a:off x="928662" y="1428736"/>
            <a:ext cx="7250906" cy="4847749"/>
          </a:xfrm>
          <a:prstGeom prst="rect">
            <a:avLst/>
          </a:prstGeom>
          <a:noFill/>
        </p:spPr>
      </p:pic>
    </p:spTree>
    <p:extLst>
      <p:ext uri="{BB962C8B-B14F-4D97-AF65-F5344CB8AC3E}">
        <p14:creationId xmlns:p14="http://schemas.microsoft.com/office/powerpoint/2010/main" val="31799974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a-IR" sz="3600" b="1" dirty="0" smtClean="0">
                <a:solidFill>
                  <a:schemeClr val="tx1"/>
                </a:solidFill>
              </a:rPr>
              <a:t>میوه کوکا</a:t>
            </a:r>
            <a:endParaRPr lang="en-US" sz="3600" b="1" dirty="0">
              <a:solidFill>
                <a:schemeClr val="tx1"/>
              </a:solidFill>
            </a:endParaRPr>
          </a:p>
        </p:txBody>
      </p:sp>
      <p:sp>
        <p:nvSpPr>
          <p:cNvPr id="2" name="Footer Placeholder 1"/>
          <p:cNvSpPr>
            <a:spLocks noGrp="1"/>
          </p:cNvSpPr>
          <p:nvPr>
            <p:ph type="ftr" sz="quarter" idx="11"/>
          </p:nvPr>
        </p:nvSpPr>
        <p:spPr/>
        <p:txBody>
          <a:bodyPr/>
          <a:lstStyle/>
          <a:p>
            <a:r>
              <a:rPr lang="en-US" smtClean="0"/>
              <a:t>Stimulants</a:t>
            </a:r>
            <a:endParaRPr lang="en-US" dirty="0"/>
          </a:p>
        </p:txBody>
      </p:sp>
      <p:sp>
        <p:nvSpPr>
          <p:cNvPr id="5" name="Slide Number Placeholder 4"/>
          <p:cNvSpPr>
            <a:spLocks noGrp="1"/>
          </p:cNvSpPr>
          <p:nvPr>
            <p:ph type="sldNum" sz="quarter" idx="12"/>
          </p:nvPr>
        </p:nvSpPr>
        <p:spPr/>
        <p:txBody>
          <a:bodyPr/>
          <a:lstStyle/>
          <a:p>
            <a:fld id="{4E1F80DC-46F7-439F-9B72-4F4D7054464E}" type="slidenum">
              <a:rPr lang="en-US" smtClean="0"/>
              <a:pPr/>
              <a:t>42</a:t>
            </a:fld>
            <a:endParaRPr lang="en-US"/>
          </a:p>
        </p:txBody>
      </p:sp>
      <p:pic>
        <p:nvPicPr>
          <p:cNvPr id="133122" name="Picture 2" descr="File:Matadecacao.jpg">
            <a:hlinkClick r:id="rId2"/>
          </p:cNvPr>
          <p:cNvPicPr>
            <a:picLocks noChangeAspect="1" noChangeArrowheads="1"/>
          </p:cNvPicPr>
          <p:nvPr/>
        </p:nvPicPr>
        <p:blipFill>
          <a:blip r:embed="rId3" cstate="print"/>
          <a:srcRect/>
          <a:stretch>
            <a:fillRect/>
          </a:stretch>
        </p:blipFill>
        <p:spPr bwMode="auto">
          <a:xfrm>
            <a:off x="251520" y="1285860"/>
            <a:ext cx="8640960" cy="5181600"/>
          </a:xfrm>
          <a:prstGeom prst="rect">
            <a:avLst/>
          </a:prstGeom>
          <a:noFill/>
        </p:spPr>
      </p:pic>
    </p:spTree>
    <p:extLst>
      <p:ext uri="{BB962C8B-B14F-4D97-AF65-F5344CB8AC3E}">
        <p14:creationId xmlns:p14="http://schemas.microsoft.com/office/powerpoint/2010/main" val="16656651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3600" b="1" dirty="0" smtClean="0">
                <a:solidFill>
                  <a:schemeClr val="tx1"/>
                </a:solidFill>
              </a:rPr>
              <a:t>میوه کوکا</a:t>
            </a:r>
            <a:endParaRPr lang="en-US" sz="3600" dirty="0">
              <a:solidFill>
                <a:srgbClr val="FFFF00"/>
              </a:solidFill>
            </a:endParaRPr>
          </a:p>
        </p:txBody>
      </p:sp>
      <p:sp>
        <p:nvSpPr>
          <p:cNvPr id="3" name="Footer Placeholder 2"/>
          <p:cNvSpPr>
            <a:spLocks noGrp="1"/>
          </p:cNvSpPr>
          <p:nvPr>
            <p:ph type="ftr" sz="quarter" idx="11"/>
          </p:nvPr>
        </p:nvSpPr>
        <p:spPr/>
        <p:txBody>
          <a:bodyPr/>
          <a:lstStyle/>
          <a:p>
            <a:r>
              <a:rPr lang="en-US" smtClean="0"/>
              <a:t>Stimulants</a:t>
            </a:r>
            <a:endParaRPr lang="en-US" dirty="0"/>
          </a:p>
        </p:txBody>
      </p:sp>
      <p:sp>
        <p:nvSpPr>
          <p:cNvPr id="5" name="Slide Number Placeholder 4"/>
          <p:cNvSpPr>
            <a:spLocks noGrp="1"/>
          </p:cNvSpPr>
          <p:nvPr>
            <p:ph type="sldNum" sz="quarter" idx="12"/>
          </p:nvPr>
        </p:nvSpPr>
        <p:spPr/>
        <p:txBody>
          <a:bodyPr/>
          <a:lstStyle/>
          <a:p>
            <a:fld id="{4E1F80DC-46F7-439F-9B72-4F4D7054464E}" type="slidenum">
              <a:rPr lang="en-US" smtClean="0"/>
              <a:pPr/>
              <a:t>43</a:t>
            </a:fld>
            <a:endParaRPr lang="en-US"/>
          </a:p>
        </p:txBody>
      </p:sp>
      <p:pic>
        <p:nvPicPr>
          <p:cNvPr id="5122" name="Picture 2" descr="http://upload.wikimedia.org/wikipedia/commons/0/01/Cacao-pod-k4636-14.jpg">
            <a:hlinkClick r:id="rId2"/>
          </p:cNvPr>
          <p:cNvPicPr>
            <a:picLocks noChangeAspect="1" noChangeArrowheads="1"/>
          </p:cNvPicPr>
          <p:nvPr/>
        </p:nvPicPr>
        <p:blipFill>
          <a:blip r:embed="rId3" cstate="print"/>
          <a:srcRect/>
          <a:stretch>
            <a:fillRect/>
          </a:stretch>
        </p:blipFill>
        <p:spPr bwMode="auto">
          <a:xfrm>
            <a:off x="857224" y="1500174"/>
            <a:ext cx="7267575" cy="4838701"/>
          </a:xfrm>
          <a:prstGeom prst="rect">
            <a:avLst/>
          </a:prstGeom>
          <a:noFill/>
        </p:spPr>
      </p:pic>
    </p:spTree>
    <p:extLst>
      <p:ext uri="{BB962C8B-B14F-4D97-AF65-F5344CB8AC3E}">
        <p14:creationId xmlns:p14="http://schemas.microsoft.com/office/powerpoint/2010/main" val="32091067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3600" dirty="0" smtClean="0">
                <a:solidFill>
                  <a:schemeClr val="tx1"/>
                </a:solidFill>
              </a:rPr>
              <a:t>استفاده مشامی از کوکایین</a:t>
            </a:r>
            <a:endParaRPr lang="en-US" sz="3600" dirty="0">
              <a:solidFill>
                <a:schemeClr val="tx1"/>
              </a:solidFill>
            </a:endParaRPr>
          </a:p>
        </p:txBody>
      </p:sp>
      <p:sp>
        <p:nvSpPr>
          <p:cNvPr id="3" name="Footer Placeholder 2"/>
          <p:cNvSpPr>
            <a:spLocks noGrp="1"/>
          </p:cNvSpPr>
          <p:nvPr>
            <p:ph type="ftr" sz="quarter" idx="11"/>
          </p:nvPr>
        </p:nvSpPr>
        <p:spPr/>
        <p:txBody>
          <a:bodyPr/>
          <a:lstStyle/>
          <a:p>
            <a:r>
              <a:rPr lang="en-US" smtClean="0"/>
              <a:t>Stimulants</a:t>
            </a:r>
            <a:endParaRPr lang="en-US" dirty="0"/>
          </a:p>
        </p:txBody>
      </p:sp>
      <p:sp>
        <p:nvSpPr>
          <p:cNvPr id="5" name="Slide Number Placeholder 4"/>
          <p:cNvSpPr>
            <a:spLocks noGrp="1"/>
          </p:cNvSpPr>
          <p:nvPr>
            <p:ph type="sldNum" sz="quarter" idx="12"/>
          </p:nvPr>
        </p:nvSpPr>
        <p:spPr/>
        <p:txBody>
          <a:bodyPr/>
          <a:lstStyle/>
          <a:p>
            <a:fld id="{4E1F80DC-46F7-439F-9B72-4F4D7054464E}" type="slidenum">
              <a:rPr lang="en-US" smtClean="0"/>
              <a:pPr/>
              <a:t>44</a:t>
            </a:fld>
            <a:endParaRPr lang="en-US"/>
          </a:p>
        </p:txBody>
      </p:sp>
      <p:pic>
        <p:nvPicPr>
          <p:cNvPr id="4098" name="Picture 2" descr="D:\Azarakhsh\My Pictures\cocaine.jpg"/>
          <p:cNvPicPr>
            <a:picLocks noChangeAspect="1" noChangeArrowheads="1"/>
          </p:cNvPicPr>
          <p:nvPr/>
        </p:nvPicPr>
        <p:blipFill>
          <a:blip r:embed="rId2" cstate="print"/>
          <a:srcRect/>
          <a:stretch>
            <a:fillRect/>
          </a:stretch>
        </p:blipFill>
        <p:spPr bwMode="auto">
          <a:xfrm>
            <a:off x="251520" y="1500174"/>
            <a:ext cx="8568952" cy="4620555"/>
          </a:xfrm>
          <a:prstGeom prst="rect">
            <a:avLst/>
          </a:prstGeom>
          <a:noFill/>
        </p:spPr>
      </p:pic>
    </p:spTree>
    <p:extLst>
      <p:ext uri="{BB962C8B-B14F-4D97-AF65-F5344CB8AC3E}">
        <p14:creationId xmlns:p14="http://schemas.microsoft.com/office/powerpoint/2010/main" val="29342584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99"/>
          </a:solidFill>
        </p:spPr>
        <p:txBody>
          <a:bodyPr>
            <a:normAutofit/>
          </a:bodyPr>
          <a:lstStyle/>
          <a:p>
            <a:pPr>
              <a:defRPr/>
            </a:pPr>
            <a:r>
              <a:rPr lang="fa-IR" sz="4000" b="1" dirty="0" smtClean="0">
                <a:solidFill>
                  <a:srgbClr val="FF0000"/>
                </a:solidFill>
              </a:rPr>
              <a:t>اثر اختلالی مواد درواسطه های عصبی شیمیائی</a:t>
            </a:r>
            <a:endParaRPr lang="en-US" sz="4000" b="1" dirty="0">
              <a:solidFill>
                <a:srgbClr val="FF0000"/>
              </a:solidFill>
            </a:endParaRPr>
          </a:p>
        </p:txBody>
      </p:sp>
      <p:pic>
        <p:nvPicPr>
          <p:cNvPr id="44035" name="Picture 2" descr="C:\Documents and Settings\Nemat\Desktop\Neuro transmiter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1341438"/>
            <a:ext cx="8064500" cy="518318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183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a:ln w="76200">
            <a:solidFill>
              <a:srgbClr val="000000"/>
            </a:solidFill>
          </a:ln>
        </p:spPr>
        <p:txBody>
          <a:bodyPr>
            <a:normAutofit fontScale="90000"/>
          </a:bodyPr>
          <a:lstStyle/>
          <a:p>
            <a:pPr>
              <a:defRPr/>
            </a:pPr>
            <a:r>
              <a:rPr lang="fa-IR" sz="4800" b="1" dirty="0" smtClean="0">
                <a:solidFill>
                  <a:schemeClr val="tx1"/>
                </a:solidFill>
                <a:cs typeface="+mn-cs"/>
              </a:rPr>
              <a:t>اختلال درواسطه</a:t>
            </a:r>
            <a:r>
              <a:rPr lang="fa-IR" sz="4800" b="1" dirty="0" smtClean="0">
                <a:solidFill>
                  <a:schemeClr val="tx1"/>
                </a:solidFill>
              </a:rPr>
              <a:t> های عصبی شیمیائی</a:t>
            </a:r>
            <a:endParaRPr lang="en-US" sz="4800" b="1" dirty="0">
              <a:solidFill>
                <a:schemeClr val="tx1"/>
              </a:solidFill>
            </a:endParaRPr>
          </a:p>
        </p:txBody>
      </p:sp>
      <p:sp>
        <p:nvSpPr>
          <p:cNvPr id="3" name="Content Placeholder 2"/>
          <p:cNvSpPr>
            <a:spLocks noGrp="1"/>
          </p:cNvSpPr>
          <p:nvPr>
            <p:ph idx="1"/>
          </p:nvPr>
        </p:nvSpPr>
        <p:spPr/>
        <p:txBody>
          <a:bodyPr>
            <a:normAutofit fontScale="92500" lnSpcReduction="10000"/>
          </a:bodyPr>
          <a:lstStyle/>
          <a:p>
            <a:pPr>
              <a:defRPr/>
            </a:pPr>
            <a:r>
              <a:rPr lang="fa-IR" sz="4800" b="1" dirty="0" smtClean="0">
                <a:solidFill>
                  <a:srgbClr val="FFFF00"/>
                </a:solidFill>
              </a:rPr>
              <a:t> سروتونین</a:t>
            </a:r>
          </a:p>
          <a:p>
            <a:pPr>
              <a:defRPr/>
            </a:pPr>
            <a:r>
              <a:rPr lang="fa-IR" sz="4800" b="1" dirty="0" smtClean="0">
                <a:solidFill>
                  <a:srgbClr val="FFFF00"/>
                </a:solidFill>
              </a:rPr>
              <a:t> دوپامین</a:t>
            </a:r>
          </a:p>
          <a:p>
            <a:pPr>
              <a:defRPr/>
            </a:pPr>
            <a:r>
              <a:rPr lang="fa-IR" sz="4800" b="1" dirty="0" smtClean="0">
                <a:solidFill>
                  <a:srgbClr val="FFFF00"/>
                </a:solidFill>
              </a:rPr>
              <a:t> نور آدرنالین</a:t>
            </a:r>
          </a:p>
          <a:p>
            <a:pPr>
              <a:defRPr/>
            </a:pPr>
            <a:r>
              <a:rPr lang="fa-IR" sz="4800" b="1" dirty="0" smtClean="0">
                <a:solidFill>
                  <a:srgbClr val="FFFF00"/>
                </a:solidFill>
              </a:rPr>
              <a:t> کولین </a:t>
            </a:r>
          </a:p>
          <a:p>
            <a:pPr>
              <a:defRPr/>
            </a:pPr>
            <a:r>
              <a:rPr lang="fa-IR" sz="4800" b="1" dirty="0" smtClean="0">
                <a:solidFill>
                  <a:srgbClr val="FFFF00"/>
                </a:solidFill>
              </a:rPr>
              <a:t> آندورفین </a:t>
            </a:r>
          </a:p>
          <a:p>
            <a:pPr>
              <a:defRPr/>
            </a:pPr>
            <a:r>
              <a:rPr lang="fa-IR" sz="4800" b="1" dirty="0" smtClean="0">
                <a:solidFill>
                  <a:srgbClr val="FFFF00"/>
                </a:solidFill>
              </a:rPr>
              <a:t>گاما آمینو بوتیریک اسید</a:t>
            </a:r>
          </a:p>
        </p:txBody>
      </p:sp>
    </p:spTree>
    <p:extLst>
      <p:ext uri="{BB962C8B-B14F-4D97-AF65-F5344CB8AC3E}">
        <p14:creationId xmlns:p14="http://schemas.microsoft.com/office/powerpoint/2010/main" val="3047449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pic>
        <p:nvPicPr>
          <p:cNvPr id="45058" name="Picture 2" descr="slide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 y="5857892"/>
            <a:ext cx="8929718" cy="769441"/>
          </a:xfrm>
          <a:prstGeom prst="rect">
            <a:avLst/>
          </a:prstGeom>
          <a:noFill/>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defRPr/>
            </a:pPr>
            <a:r>
              <a:rPr lang="fa-IR" sz="4400" b="1" dirty="0">
                <a:ln/>
                <a:solidFill>
                  <a:schemeClr val="bg2">
                    <a:lumMod val="60000"/>
                    <a:lumOff val="40000"/>
                  </a:schemeClr>
                </a:solidFill>
                <a:latin typeface="Arial" pitchFamily="34" charset="0"/>
                <a:cs typeface="+mn-cs"/>
              </a:rPr>
              <a:t>عوارض  </a:t>
            </a:r>
            <a:r>
              <a:rPr lang="fa-IR" sz="4400" b="1" dirty="0" smtClean="0">
                <a:ln/>
                <a:solidFill>
                  <a:schemeClr val="bg2">
                    <a:lumMod val="60000"/>
                    <a:lumOff val="40000"/>
                  </a:schemeClr>
                </a:solidFill>
                <a:latin typeface="Arial" pitchFamily="34" charset="0"/>
                <a:cs typeface="+mn-cs"/>
              </a:rPr>
              <a:t>اكس ومتامفتامین درمغز</a:t>
            </a:r>
            <a:endParaRPr lang="en-US" sz="4400" b="1" dirty="0">
              <a:ln/>
              <a:solidFill>
                <a:schemeClr val="bg2">
                  <a:lumMod val="60000"/>
                  <a:lumOff val="40000"/>
                </a:schemeClr>
              </a:solidFill>
              <a:latin typeface="Arial" pitchFamily="34" charset="0"/>
              <a:cs typeface="+mn-cs"/>
            </a:endParaRPr>
          </a:p>
        </p:txBody>
      </p:sp>
    </p:spTree>
    <p:extLst>
      <p:ext uri="{BB962C8B-B14F-4D97-AF65-F5344CB8AC3E}">
        <p14:creationId xmlns:p14="http://schemas.microsoft.com/office/powerpoint/2010/main" val="3310073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CECFF"/>
          </a:solidFill>
        </p:spPr>
        <p:txBody>
          <a:bodyPr>
            <a:normAutofit fontScale="90000"/>
          </a:bodyPr>
          <a:lstStyle/>
          <a:p>
            <a:pPr>
              <a:defRPr/>
            </a:pPr>
            <a:r>
              <a:rPr lang="fa-IR" sz="5400" b="1" dirty="0" smtClean="0">
                <a:solidFill>
                  <a:srgbClr val="FF0000"/>
                </a:solidFill>
              </a:rPr>
              <a:t>قبل وبعد از مصرف متامفتامین</a:t>
            </a:r>
            <a:endParaRPr lang="en-US" sz="5400" b="1" dirty="0">
              <a:solidFill>
                <a:srgbClr val="FF0000"/>
              </a:solidFill>
            </a:endParaRPr>
          </a:p>
        </p:txBody>
      </p:sp>
      <p:pic>
        <p:nvPicPr>
          <p:cNvPr id="46083" name="Picture 2" descr="C:\Documents and Settings\Nemat\Desktop\Meth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1628775"/>
            <a:ext cx="8280400" cy="475297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273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fa-IR" sz="6600" dirty="0" smtClean="0"/>
              <a:t>انواع قرص های اکس</a:t>
            </a:r>
            <a:endParaRPr lang="en-US" sz="6600" dirty="0"/>
          </a:p>
        </p:txBody>
      </p:sp>
      <p:pic>
        <p:nvPicPr>
          <p:cNvPr id="47107" name="Picture 2" descr="C:\Documents and Settings\Nemat\Desktop\extasy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484313"/>
            <a:ext cx="8640763" cy="511333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466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500063"/>
            <a:ext cx="807243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758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fa-IR" dirty="0" smtClean="0"/>
              <a:t>عوارض روانی اجتماعی</a:t>
            </a:r>
            <a:endParaRPr lang="fa-IR" dirty="0"/>
          </a:p>
        </p:txBody>
      </p:sp>
      <p:sp>
        <p:nvSpPr>
          <p:cNvPr id="3" name="Text Placeholder 2"/>
          <p:cNvSpPr>
            <a:spLocks noGrp="1"/>
          </p:cNvSpPr>
          <p:nvPr>
            <p:ph type="body" sz="half" idx="3"/>
          </p:nvPr>
        </p:nvSpPr>
        <p:spPr/>
        <p:txBody>
          <a:bodyPr/>
          <a:lstStyle/>
          <a:p>
            <a:r>
              <a:rPr lang="fa-IR" dirty="0" smtClean="0"/>
              <a:t>عوارض جسمی</a:t>
            </a:r>
            <a:endParaRPr lang="fa-IR" dirty="0"/>
          </a:p>
        </p:txBody>
      </p:sp>
      <p:sp>
        <p:nvSpPr>
          <p:cNvPr id="4" name="Content Placeholder 3"/>
          <p:cNvSpPr>
            <a:spLocks noGrp="1"/>
          </p:cNvSpPr>
          <p:nvPr>
            <p:ph sz="quarter" idx="2"/>
          </p:nvPr>
        </p:nvSpPr>
        <p:spPr>
          <a:solidFill>
            <a:srgbClr val="FF9999"/>
          </a:solidFill>
        </p:spPr>
        <p:txBody>
          <a:bodyPr>
            <a:normAutofit lnSpcReduction="10000"/>
          </a:bodyPr>
          <a:lstStyle/>
          <a:p>
            <a:r>
              <a:rPr lang="fa-IR" b="1" dirty="0" smtClean="0"/>
              <a:t>پرخاشگری</a:t>
            </a:r>
          </a:p>
          <a:p>
            <a:r>
              <a:rPr lang="fa-IR" b="1" dirty="0" smtClean="0"/>
              <a:t>افسردگی</a:t>
            </a:r>
          </a:p>
          <a:p>
            <a:r>
              <a:rPr lang="fa-IR" b="1" dirty="0" smtClean="0"/>
              <a:t>اضطراب</a:t>
            </a:r>
          </a:p>
          <a:p>
            <a:r>
              <a:rPr lang="fa-IR" b="1" dirty="0" smtClean="0"/>
              <a:t>توهم</a:t>
            </a:r>
          </a:p>
          <a:p>
            <a:r>
              <a:rPr lang="fa-IR" b="1" dirty="0" smtClean="0"/>
              <a:t>تشنج</a:t>
            </a:r>
          </a:p>
          <a:p>
            <a:r>
              <a:rPr lang="fa-IR" b="1" dirty="0" smtClean="0"/>
              <a:t>بی قراری</a:t>
            </a:r>
          </a:p>
          <a:p>
            <a:r>
              <a:rPr lang="fa-IR" b="1" dirty="0" smtClean="0"/>
              <a:t>سو ظن</a:t>
            </a:r>
          </a:p>
          <a:p>
            <a:r>
              <a:rPr lang="fa-IR" b="1" dirty="0" smtClean="0"/>
              <a:t>کاهش عملکرد شغلی </a:t>
            </a:r>
            <a:r>
              <a:rPr lang="fa-IR" b="1" dirty="0" err="1" smtClean="0"/>
              <a:t>وفیزیکی</a:t>
            </a:r>
            <a:endParaRPr lang="fa-IR" b="1" dirty="0"/>
          </a:p>
        </p:txBody>
      </p:sp>
      <p:sp>
        <p:nvSpPr>
          <p:cNvPr id="5" name="Content Placeholder 4"/>
          <p:cNvSpPr>
            <a:spLocks noGrp="1"/>
          </p:cNvSpPr>
          <p:nvPr>
            <p:ph sz="quarter" idx="4"/>
          </p:nvPr>
        </p:nvSpPr>
        <p:spPr>
          <a:solidFill>
            <a:srgbClr val="FFFF99"/>
          </a:solidFill>
        </p:spPr>
        <p:txBody>
          <a:bodyPr/>
          <a:lstStyle/>
          <a:p>
            <a:r>
              <a:rPr lang="fa-IR" b="1" dirty="0"/>
              <a:t>حمله قلبی</a:t>
            </a:r>
          </a:p>
          <a:p>
            <a:r>
              <a:rPr lang="fa-IR" b="1" dirty="0"/>
              <a:t>تخریب کبد</a:t>
            </a:r>
          </a:p>
          <a:p>
            <a:r>
              <a:rPr lang="fa-IR" b="1" dirty="0"/>
              <a:t>تخریب کلیه</a:t>
            </a:r>
          </a:p>
          <a:p>
            <a:r>
              <a:rPr lang="fa-IR" b="1" dirty="0"/>
              <a:t>ناتوانی شدید جنسی</a:t>
            </a:r>
          </a:p>
          <a:p>
            <a:r>
              <a:rPr lang="fa-IR" b="1" dirty="0"/>
              <a:t>پوکی استخوان </a:t>
            </a:r>
          </a:p>
          <a:p>
            <a:r>
              <a:rPr lang="fa-IR" b="1" dirty="0"/>
              <a:t>جوش چرکی</a:t>
            </a:r>
          </a:p>
        </p:txBody>
      </p:sp>
      <p:sp>
        <p:nvSpPr>
          <p:cNvPr id="6" name="Title 5"/>
          <p:cNvSpPr>
            <a:spLocks noGrp="1"/>
          </p:cNvSpPr>
          <p:nvPr>
            <p:ph type="title"/>
          </p:nvPr>
        </p:nvSpPr>
        <p:spPr/>
        <p:txBody>
          <a:bodyPr>
            <a:normAutofit/>
          </a:bodyPr>
          <a:lstStyle/>
          <a:p>
            <a:r>
              <a:rPr lang="fa-IR" sz="4000" b="1" dirty="0" smtClean="0">
                <a:solidFill>
                  <a:srgbClr val="C00000"/>
                </a:solidFill>
              </a:rPr>
              <a:t>عوارض </a:t>
            </a:r>
            <a:r>
              <a:rPr lang="fa-IR" sz="4000" b="1" dirty="0" err="1" smtClean="0">
                <a:solidFill>
                  <a:srgbClr val="C00000"/>
                </a:solidFill>
              </a:rPr>
              <a:t>وپیامدهای</a:t>
            </a:r>
            <a:r>
              <a:rPr lang="fa-IR" sz="4000" b="1" dirty="0" smtClean="0">
                <a:solidFill>
                  <a:srgbClr val="C00000"/>
                </a:solidFill>
              </a:rPr>
              <a:t> مصرف </a:t>
            </a:r>
            <a:r>
              <a:rPr lang="fa-IR" sz="4000" b="1" dirty="0" err="1" smtClean="0">
                <a:solidFill>
                  <a:srgbClr val="C00000"/>
                </a:solidFill>
              </a:rPr>
              <a:t>اکستازی</a:t>
            </a:r>
            <a:endParaRPr lang="fa-IR" sz="4000" b="1" dirty="0">
              <a:solidFill>
                <a:srgbClr val="C00000"/>
              </a:solidFill>
            </a:endParaRPr>
          </a:p>
        </p:txBody>
      </p:sp>
    </p:spTree>
    <p:extLst>
      <p:ext uri="{BB962C8B-B14F-4D97-AF65-F5344CB8AC3E}">
        <p14:creationId xmlns:p14="http://schemas.microsoft.com/office/powerpoint/2010/main" val="42065934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solidFill>
                  <a:srgbClr val="C00000"/>
                </a:solidFill>
              </a:rPr>
              <a:t>عوارض </a:t>
            </a:r>
            <a:r>
              <a:rPr lang="fa-IR" sz="4000" b="1" dirty="0" err="1" smtClean="0">
                <a:solidFill>
                  <a:srgbClr val="C00000"/>
                </a:solidFill>
              </a:rPr>
              <a:t>وپیامدهای</a:t>
            </a:r>
            <a:r>
              <a:rPr lang="fa-IR" sz="4000" b="1" dirty="0" smtClean="0">
                <a:solidFill>
                  <a:srgbClr val="C00000"/>
                </a:solidFill>
              </a:rPr>
              <a:t> </a:t>
            </a:r>
            <a:r>
              <a:rPr lang="fa-IR" sz="4000" b="1" dirty="0" err="1" smtClean="0">
                <a:solidFill>
                  <a:srgbClr val="C00000"/>
                </a:solidFill>
              </a:rPr>
              <a:t>متامفتامین</a:t>
            </a:r>
            <a:r>
              <a:rPr lang="fa-IR" sz="4000" b="1" dirty="0" smtClean="0">
                <a:solidFill>
                  <a:srgbClr val="C00000"/>
                </a:solidFill>
              </a:rPr>
              <a:t> </a:t>
            </a:r>
            <a:r>
              <a:rPr lang="fa-IR" sz="3600" b="1" dirty="0" smtClean="0">
                <a:solidFill>
                  <a:srgbClr val="C00000"/>
                </a:solidFill>
              </a:rPr>
              <a:t>(شیشه و...)</a:t>
            </a:r>
            <a:endParaRPr lang="fa-IR" sz="4000" b="1" dirty="0">
              <a:solidFill>
                <a:srgbClr val="C00000"/>
              </a:solidFill>
            </a:endParaRPr>
          </a:p>
        </p:txBody>
      </p:sp>
      <p:sp>
        <p:nvSpPr>
          <p:cNvPr id="3" name="Content Placeholder 2"/>
          <p:cNvSpPr>
            <a:spLocks noGrp="1"/>
          </p:cNvSpPr>
          <p:nvPr>
            <p:ph sz="half" idx="1"/>
          </p:nvPr>
        </p:nvSpPr>
        <p:spPr>
          <a:solidFill>
            <a:srgbClr val="99CCFF"/>
          </a:solidFill>
        </p:spPr>
        <p:txBody>
          <a:bodyPr/>
          <a:lstStyle/>
          <a:p>
            <a:r>
              <a:rPr lang="fa-IR" b="1" dirty="0" smtClean="0"/>
              <a:t>عوارض روانی اجتماعی</a:t>
            </a:r>
          </a:p>
          <a:p>
            <a:endParaRPr lang="fa-IR" b="1" dirty="0"/>
          </a:p>
          <a:p>
            <a:r>
              <a:rPr lang="fa-IR" b="1" dirty="0"/>
              <a:t>پرخاشگری</a:t>
            </a:r>
          </a:p>
          <a:p>
            <a:r>
              <a:rPr lang="fa-IR" b="1" dirty="0" smtClean="0"/>
              <a:t>افسردگی شدید</a:t>
            </a:r>
            <a:endParaRPr lang="fa-IR" b="1" dirty="0"/>
          </a:p>
          <a:p>
            <a:r>
              <a:rPr lang="fa-IR" b="1" dirty="0" smtClean="0"/>
              <a:t>اضطراب </a:t>
            </a:r>
            <a:r>
              <a:rPr lang="fa-IR" b="1" dirty="0" err="1" smtClean="0"/>
              <a:t>ووسواس</a:t>
            </a:r>
            <a:endParaRPr lang="fa-IR" b="1" dirty="0"/>
          </a:p>
          <a:p>
            <a:r>
              <a:rPr lang="fa-IR" b="1" dirty="0"/>
              <a:t>توهم</a:t>
            </a:r>
          </a:p>
          <a:p>
            <a:r>
              <a:rPr lang="fa-IR" b="1" dirty="0" smtClean="0"/>
              <a:t>تشنج </a:t>
            </a:r>
            <a:r>
              <a:rPr lang="fa-IR" b="1" dirty="0" err="1" smtClean="0"/>
              <a:t>وگیجی</a:t>
            </a:r>
            <a:endParaRPr lang="fa-IR" b="1" dirty="0"/>
          </a:p>
          <a:p>
            <a:r>
              <a:rPr lang="fa-IR" b="1" dirty="0" smtClean="0"/>
              <a:t>جنون</a:t>
            </a:r>
            <a:endParaRPr lang="fa-IR" b="1" dirty="0"/>
          </a:p>
          <a:p>
            <a:r>
              <a:rPr lang="fa-IR" b="1" dirty="0"/>
              <a:t>سو </a:t>
            </a:r>
            <a:r>
              <a:rPr lang="fa-IR" b="1" dirty="0" smtClean="0"/>
              <a:t>ظن </a:t>
            </a:r>
            <a:r>
              <a:rPr lang="fa-IR" b="1" dirty="0" err="1" smtClean="0"/>
              <a:t>واختلال</a:t>
            </a:r>
            <a:r>
              <a:rPr lang="fa-IR" b="1" dirty="0" smtClean="0"/>
              <a:t> </a:t>
            </a:r>
            <a:r>
              <a:rPr lang="fa-IR" b="1" dirty="0" err="1" smtClean="0"/>
              <a:t>درقضاوت</a:t>
            </a:r>
            <a:endParaRPr lang="fa-IR" b="1" dirty="0"/>
          </a:p>
          <a:p>
            <a:r>
              <a:rPr lang="fa-IR" b="1" dirty="0"/>
              <a:t>کاهش عملکرد شغلی </a:t>
            </a:r>
            <a:r>
              <a:rPr lang="fa-IR" b="1" dirty="0" err="1"/>
              <a:t>وفیزیکی</a:t>
            </a:r>
            <a:endParaRPr lang="fa-IR" b="1" dirty="0"/>
          </a:p>
        </p:txBody>
      </p:sp>
      <p:sp>
        <p:nvSpPr>
          <p:cNvPr id="4" name="Content Placeholder 3"/>
          <p:cNvSpPr>
            <a:spLocks noGrp="1"/>
          </p:cNvSpPr>
          <p:nvPr>
            <p:ph sz="half" idx="2"/>
          </p:nvPr>
        </p:nvSpPr>
        <p:spPr>
          <a:solidFill>
            <a:srgbClr val="CCECFF"/>
          </a:solidFill>
        </p:spPr>
        <p:txBody>
          <a:bodyPr/>
          <a:lstStyle/>
          <a:p>
            <a:r>
              <a:rPr lang="fa-IR" dirty="0" smtClean="0"/>
              <a:t> </a:t>
            </a:r>
            <a:r>
              <a:rPr lang="fa-IR" b="1" dirty="0" smtClean="0"/>
              <a:t>عوارض جسمی</a:t>
            </a:r>
          </a:p>
          <a:p>
            <a:pPr marL="0" indent="0">
              <a:buNone/>
            </a:pPr>
            <a:endParaRPr lang="fa-IR" dirty="0" smtClean="0"/>
          </a:p>
          <a:p>
            <a:r>
              <a:rPr lang="fa-IR" b="1" dirty="0"/>
              <a:t>حمله قلبی</a:t>
            </a:r>
          </a:p>
          <a:p>
            <a:r>
              <a:rPr lang="fa-IR" b="1" dirty="0"/>
              <a:t>تخریب کبد</a:t>
            </a:r>
          </a:p>
          <a:p>
            <a:r>
              <a:rPr lang="fa-IR" b="1" dirty="0"/>
              <a:t>تخریب کلیه</a:t>
            </a:r>
          </a:p>
          <a:p>
            <a:r>
              <a:rPr lang="fa-IR" b="1" dirty="0"/>
              <a:t>ناتوانی شدید جنسی</a:t>
            </a:r>
          </a:p>
          <a:p>
            <a:r>
              <a:rPr lang="fa-IR" b="1" dirty="0"/>
              <a:t>پوکی استخوان </a:t>
            </a:r>
          </a:p>
          <a:p>
            <a:r>
              <a:rPr lang="fa-IR" b="1" dirty="0"/>
              <a:t>ایدز </a:t>
            </a:r>
            <a:r>
              <a:rPr lang="fa-IR" b="1" dirty="0" err="1"/>
              <a:t>وهپاتیت</a:t>
            </a:r>
            <a:endParaRPr lang="fa-IR" b="1" dirty="0"/>
          </a:p>
        </p:txBody>
      </p:sp>
    </p:spTree>
    <p:extLst>
      <p:ext uri="{BB962C8B-B14F-4D97-AF65-F5344CB8AC3E}">
        <p14:creationId xmlns:p14="http://schemas.microsoft.com/office/powerpoint/2010/main" val="12923649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46081" name="Title 1"/>
          <p:cNvSpPr>
            <a:spLocks noGrp="1"/>
          </p:cNvSpPr>
          <p:nvPr>
            <p:ph type="title"/>
          </p:nvPr>
        </p:nvSpPr>
        <p:spPr/>
        <p:txBody>
          <a:bodyPr>
            <a:noAutofit/>
          </a:bodyPr>
          <a:lstStyle/>
          <a:p>
            <a:r>
              <a:rPr lang="fa-IR" sz="4000" b="1" dirty="0" smtClean="0">
                <a:solidFill>
                  <a:srgbClr val="FF0000"/>
                </a:solidFill>
                <a:cs typeface="B Zar" pitchFamily="2" charset="-78"/>
              </a:rPr>
              <a:t>منشا </a:t>
            </a:r>
            <a:r>
              <a:rPr lang="fa-IR" sz="4000" b="1" dirty="0" err="1" smtClean="0">
                <a:solidFill>
                  <a:srgbClr val="FF0000"/>
                </a:solidFill>
                <a:cs typeface="B Zar" pitchFamily="2" charset="-78"/>
              </a:rPr>
              <a:t>متاآمفتامین</a:t>
            </a:r>
            <a:r>
              <a:rPr lang="fa-IR" sz="4000" b="1" dirty="0" smtClean="0">
                <a:solidFill>
                  <a:srgbClr val="FF0000"/>
                </a:solidFill>
                <a:cs typeface="B Zar" pitchFamily="2" charset="-78"/>
              </a:rPr>
              <a:t> از گیاه </a:t>
            </a:r>
            <a:r>
              <a:rPr lang="fa-IR" sz="4000" b="1" dirty="0" err="1" smtClean="0">
                <a:solidFill>
                  <a:srgbClr val="FF0000"/>
                </a:solidFill>
                <a:cs typeface="B Zar" pitchFamily="2" charset="-78"/>
              </a:rPr>
              <a:t>افدرا</a:t>
            </a:r>
            <a:r>
              <a:rPr lang="fa-IR" sz="4000" b="1" dirty="0" smtClean="0">
                <a:solidFill>
                  <a:srgbClr val="FF0000"/>
                </a:solidFill>
                <a:cs typeface="B Zar" pitchFamily="2" charset="-78"/>
              </a:rPr>
              <a:t> </a:t>
            </a:r>
            <a:r>
              <a:rPr lang="fa-IR" sz="4000" b="1" dirty="0" err="1" smtClean="0">
                <a:solidFill>
                  <a:srgbClr val="FF0000"/>
                </a:solidFill>
                <a:cs typeface="B Zar" pitchFamily="2" charset="-78"/>
              </a:rPr>
              <a:t>سینکا</a:t>
            </a:r>
            <a:endParaRPr lang="en-GB" sz="4000" b="1" dirty="0" smtClean="0">
              <a:solidFill>
                <a:srgbClr val="FF0000"/>
              </a:solidFill>
              <a:cs typeface="B Zar" pitchFamily="2" charset="-78"/>
            </a:endParaRPr>
          </a:p>
        </p:txBody>
      </p:sp>
      <p:pic>
        <p:nvPicPr>
          <p:cNvPr id="46082"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907704" y="2208212"/>
            <a:ext cx="5976663" cy="4029100"/>
          </a:xfrm>
        </p:spPr>
      </p:pic>
    </p:spTree>
    <p:extLst>
      <p:ext uri="{BB962C8B-B14F-4D97-AF65-F5344CB8AC3E}">
        <p14:creationId xmlns:p14="http://schemas.microsoft.com/office/powerpoint/2010/main" val="14456571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pPr algn="r" rtl="1"/>
            <a:endParaRPr lang="en-US" sz="4000" dirty="0">
              <a:solidFill>
                <a:srgbClr val="FFFF00"/>
              </a:solidFill>
            </a:endParaRPr>
          </a:p>
        </p:txBody>
      </p:sp>
      <p:sp>
        <p:nvSpPr>
          <p:cNvPr id="3" name="Footer Placeholder 2"/>
          <p:cNvSpPr>
            <a:spLocks noGrp="1"/>
          </p:cNvSpPr>
          <p:nvPr>
            <p:ph type="ftr" sz="quarter" idx="11"/>
          </p:nvPr>
        </p:nvSpPr>
        <p:spPr/>
        <p:txBody>
          <a:bodyPr/>
          <a:lstStyle/>
          <a:p>
            <a:r>
              <a:rPr lang="en-US" smtClean="0"/>
              <a:t>Stimulants</a:t>
            </a:r>
            <a:endParaRPr lang="en-US" dirty="0"/>
          </a:p>
        </p:txBody>
      </p:sp>
      <p:sp>
        <p:nvSpPr>
          <p:cNvPr id="6" name="Slide Number Placeholder 5"/>
          <p:cNvSpPr>
            <a:spLocks noGrp="1"/>
          </p:cNvSpPr>
          <p:nvPr>
            <p:ph type="sldNum" sz="quarter" idx="12"/>
          </p:nvPr>
        </p:nvSpPr>
        <p:spPr/>
        <p:txBody>
          <a:bodyPr/>
          <a:lstStyle/>
          <a:p>
            <a:fld id="{EF378D01-5401-4856-828D-F62DFC1B651B}" type="slidenum">
              <a:rPr lang="en-US" smtClean="0"/>
              <a:pPr/>
              <a:t>53</a:t>
            </a:fld>
            <a:endParaRPr lang="en-US"/>
          </a:p>
        </p:txBody>
      </p:sp>
      <p:sp>
        <p:nvSpPr>
          <p:cNvPr id="4" name="Title 3"/>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nchor="ctr"/>
          <a:lstStyle/>
          <a:p>
            <a:pPr algn="ctr"/>
            <a:r>
              <a:rPr lang="fa-IR" sz="4400" dirty="0" smtClean="0">
                <a:solidFill>
                  <a:srgbClr val="FFFF00"/>
                </a:solidFill>
              </a:rPr>
              <a:t>استفاده گسترده </a:t>
            </a:r>
            <a:r>
              <a:rPr lang="fa-IR" sz="4400" dirty="0" err="1" smtClean="0">
                <a:solidFill>
                  <a:srgbClr val="FFFF00"/>
                </a:solidFill>
              </a:rPr>
              <a:t>درجنگ</a:t>
            </a:r>
            <a:r>
              <a:rPr lang="fa-IR" sz="4400" dirty="0" smtClean="0">
                <a:solidFill>
                  <a:srgbClr val="FFFF00"/>
                </a:solidFill>
              </a:rPr>
              <a:t> </a:t>
            </a:r>
            <a:r>
              <a:rPr lang="fa-IR" sz="4400" dirty="0" err="1" smtClean="0">
                <a:solidFill>
                  <a:srgbClr val="FFFF00"/>
                </a:solidFill>
              </a:rPr>
              <a:t>وبعد</a:t>
            </a:r>
            <a:r>
              <a:rPr lang="fa-IR" sz="4400" dirty="0" smtClean="0">
                <a:solidFill>
                  <a:srgbClr val="FFFF00"/>
                </a:solidFill>
              </a:rPr>
              <a:t> از جنگ جهانی دوم</a:t>
            </a:r>
            <a:endParaRPr lang="en-US" sz="4400" dirty="0">
              <a:solidFill>
                <a:srgbClr val="FFFF00"/>
              </a:solidFill>
            </a:endParaRPr>
          </a:p>
        </p:txBody>
      </p:sp>
      <p:pic>
        <p:nvPicPr>
          <p:cNvPr id="7"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310606" y="3036887"/>
            <a:ext cx="4486275" cy="1552575"/>
          </a:xfrm>
        </p:spPr>
      </p:pic>
    </p:spTree>
    <p:extLst>
      <p:ext uri="{BB962C8B-B14F-4D97-AF65-F5344CB8AC3E}">
        <p14:creationId xmlns:p14="http://schemas.microsoft.com/office/powerpoint/2010/main" val="33724109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endParaRPr lang="en-GB" smtClean="0"/>
          </a:p>
        </p:txBody>
      </p:sp>
      <p:pic>
        <p:nvPicPr>
          <p:cNvPr id="55298"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rcRect l="-27139" r="-27139"/>
          <a:stretch>
            <a:fillRect/>
          </a:stretch>
        </p:blipFill>
        <p:spPr>
          <a:xfrm>
            <a:off x="-2268760" y="228600"/>
            <a:ext cx="13681520" cy="6629400"/>
          </a:xfrm>
        </p:spPr>
      </p:pic>
    </p:spTree>
    <p:extLst>
      <p:ext uri="{BB962C8B-B14F-4D97-AF65-F5344CB8AC3E}">
        <p14:creationId xmlns:p14="http://schemas.microsoft.com/office/powerpoint/2010/main" val="38861810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solidFill>
                  <a:schemeClr val="tx1"/>
                </a:solidFill>
              </a:rPr>
              <a:t>مشکلات هواپیماها و خلبان ها در جنگ دوم جهانی</a:t>
            </a:r>
            <a:endParaRPr lang="en-US" b="1" dirty="0">
              <a:solidFill>
                <a:schemeClr val="tx1"/>
              </a:solidFill>
            </a:endParaRPr>
          </a:p>
        </p:txBody>
      </p:sp>
      <p:sp>
        <p:nvSpPr>
          <p:cNvPr id="4" name="Footer Placeholder 3"/>
          <p:cNvSpPr>
            <a:spLocks noGrp="1"/>
          </p:cNvSpPr>
          <p:nvPr>
            <p:ph type="ftr" sz="quarter" idx="11"/>
          </p:nvPr>
        </p:nvSpPr>
        <p:spPr/>
        <p:txBody>
          <a:bodyPr/>
          <a:lstStyle/>
          <a:p>
            <a:r>
              <a:rPr lang="en-US" smtClean="0"/>
              <a:t>Stimulants</a:t>
            </a:r>
            <a:endParaRPr lang="en-US" dirty="0"/>
          </a:p>
        </p:txBody>
      </p:sp>
      <p:sp>
        <p:nvSpPr>
          <p:cNvPr id="5" name="Slide Number Placeholder 4"/>
          <p:cNvSpPr>
            <a:spLocks noGrp="1"/>
          </p:cNvSpPr>
          <p:nvPr>
            <p:ph type="sldNum" sz="quarter" idx="12"/>
          </p:nvPr>
        </p:nvSpPr>
        <p:spPr/>
        <p:txBody>
          <a:bodyPr/>
          <a:lstStyle/>
          <a:p>
            <a:fld id="{E7CC7B71-E27F-4463-8DB7-4B4149650D32}" type="slidenum">
              <a:rPr lang="en-US" smtClean="0"/>
              <a:pPr/>
              <a:t>55</a:t>
            </a:fld>
            <a:endParaRPr lang="en-US"/>
          </a:p>
        </p:txBody>
      </p:sp>
      <p:sp>
        <p:nvSpPr>
          <p:cNvPr id="3" name="Content Placeholder 2"/>
          <p:cNvSpPr>
            <a:spLocks noGrp="1"/>
          </p:cNvSpPr>
          <p:nvPr>
            <p:ph sz="quarter" idx="1"/>
          </p:nvPr>
        </p:nvSpPr>
        <p:spPr/>
        <p:txBody>
          <a:bodyPr/>
          <a:lstStyle/>
          <a:p>
            <a:endParaRPr lang="en-US"/>
          </a:p>
        </p:txBody>
      </p:sp>
      <p:sp>
        <p:nvSpPr>
          <p:cNvPr id="6" name="Content Placeholder 3"/>
          <p:cNvSpPr txBox="1">
            <a:spLocks/>
          </p:cNvSpPr>
          <p:nvPr/>
        </p:nvSpPr>
        <p:spPr bwMode="auto">
          <a:xfrm>
            <a:off x="500034" y="1643050"/>
            <a:ext cx="8001000" cy="4525963"/>
          </a:xfrm>
          <a:prstGeom prst="rect">
            <a:avLst/>
          </a:prstGeom>
          <a:solidFill>
            <a:srgbClr val="0070C0"/>
          </a:solidFill>
          <a:ln w="25400" cap="flat" cmpd="sng" algn="ctr">
            <a:solidFill>
              <a:schemeClr val="dk1">
                <a:shade val="50000"/>
              </a:schemeClr>
            </a:solidFill>
            <a:prstDash val="solid"/>
            <a:miter lim="800000"/>
            <a:headEnd/>
            <a:tailEn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fa-IR" sz="3200" b="1" i="0" u="none" strike="noStrike" kern="0" cap="none" spc="0" normalizeH="0" baseline="0" noProof="0" dirty="0" smtClean="0">
                <a:ln>
                  <a:noFill/>
                </a:ln>
                <a:solidFill>
                  <a:srgbClr val="FFFF00"/>
                </a:solidFill>
                <a:effectLst/>
                <a:uLnTx/>
                <a:uFillTx/>
                <a:cs typeface="B Zar" panose="00000400000000000000" pitchFamily="2" charset="-78"/>
              </a:rPr>
              <a:t>سرمای ارتفاع 40 هزار پا</a:t>
            </a: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fa-IR" sz="3200" b="1" i="0" u="none" strike="noStrike" kern="0" cap="none" spc="0" normalizeH="0" baseline="0" noProof="0" dirty="0" smtClean="0">
                <a:ln>
                  <a:noFill/>
                </a:ln>
                <a:solidFill>
                  <a:srgbClr val="FFFF00"/>
                </a:solidFill>
                <a:effectLst/>
                <a:uLnTx/>
                <a:uFillTx/>
                <a:cs typeface="B Zar" panose="00000400000000000000" pitchFamily="2" charset="-78"/>
              </a:rPr>
              <a:t>رقیق بودن اکسیژن در ارتفاع بالای 18 هزار پا</a:t>
            </a: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fa-IR" sz="3200" b="1" i="0" u="none" strike="noStrike" kern="0" cap="none" spc="0" normalizeH="0" baseline="0" noProof="0" dirty="0" smtClean="0">
                <a:ln>
                  <a:noFill/>
                </a:ln>
                <a:solidFill>
                  <a:srgbClr val="FFFF00"/>
                </a:solidFill>
                <a:effectLst/>
                <a:uLnTx/>
                <a:uFillTx/>
                <a:cs typeface="B Zar" panose="00000400000000000000" pitchFamily="2" charset="-78"/>
              </a:rPr>
              <a:t>خستگی و خواب آلودگی پروازهای طولانی </a:t>
            </a: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fa-IR" sz="3200" b="1" i="0" u="none" strike="noStrike" kern="0" cap="none" spc="0" normalizeH="0" baseline="0" noProof="0" dirty="0" smtClean="0">
                <a:ln>
                  <a:noFill/>
                </a:ln>
                <a:solidFill>
                  <a:srgbClr val="FFFF00"/>
                </a:solidFill>
                <a:effectLst/>
                <a:uLnTx/>
                <a:uFillTx/>
                <a:cs typeface="B Zar" panose="00000400000000000000" pitchFamily="2" charset="-78"/>
              </a:rPr>
              <a:t>مسئله شتاب جاذبه </a:t>
            </a: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fa-IR" sz="3200" b="1" i="0" u="none" strike="noStrike" kern="0" cap="none" spc="0" normalizeH="0" baseline="0" noProof="0" dirty="0" smtClean="0">
                <a:ln>
                  <a:noFill/>
                </a:ln>
                <a:solidFill>
                  <a:srgbClr val="FFFF00"/>
                </a:solidFill>
                <a:effectLst/>
                <a:uLnTx/>
                <a:uFillTx/>
                <a:cs typeface="B Zar" panose="00000400000000000000" pitchFamily="2" charset="-78"/>
              </a:rPr>
              <a:t>نیاز به دقت بالا و هدف گیری دقیق</a:t>
            </a:r>
            <a:endParaRPr kumimoji="0" lang="en-US" sz="3200" b="1" i="0" u="none" strike="noStrike" kern="0" cap="none" spc="0" normalizeH="0" baseline="0" noProof="0" dirty="0">
              <a:ln>
                <a:noFill/>
              </a:ln>
              <a:solidFill>
                <a:srgbClr val="FFFF00"/>
              </a:solidFill>
              <a:effectLst/>
              <a:uLnTx/>
              <a:uFillTx/>
              <a:cs typeface="B Zar" panose="00000400000000000000" pitchFamily="2" charset="-78"/>
            </a:endParaRPr>
          </a:p>
        </p:txBody>
      </p:sp>
    </p:spTree>
    <p:extLst>
      <p:ext uri="{BB962C8B-B14F-4D97-AF65-F5344CB8AC3E}">
        <p14:creationId xmlns:p14="http://schemas.microsoft.com/office/powerpoint/2010/main" val="13282744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fa-IR" sz="4000" b="1" dirty="0" smtClean="0">
                <a:solidFill>
                  <a:schemeClr val="tx1"/>
                </a:solidFill>
              </a:rPr>
              <a:t>مصرف در آلمان</a:t>
            </a:r>
            <a:endParaRPr lang="en-US" sz="4000" b="1" dirty="0">
              <a:solidFill>
                <a:schemeClr val="tx1"/>
              </a:solidFill>
            </a:endParaRPr>
          </a:p>
        </p:txBody>
      </p:sp>
      <p:sp>
        <p:nvSpPr>
          <p:cNvPr id="3" name="Footer Placeholder 2"/>
          <p:cNvSpPr>
            <a:spLocks noGrp="1"/>
          </p:cNvSpPr>
          <p:nvPr>
            <p:ph type="ftr" sz="quarter" idx="11"/>
          </p:nvPr>
        </p:nvSpPr>
        <p:spPr/>
        <p:txBody>
          <a:bodyPr/>
          <a:lstStyle/>
          <a:p>
            <a:r>
              <a:rPr lang="en-US" smtClean="0"/>
              <a:t>Stimulants</a:t>
            </a:r>
            <a:endParaRPr lang="en-US" dirty="0"/>
          </a:p>
        </p:txBody>
      </p:sp>
      <p:sp>
        <p:nvSpPr>
          <p:cNvPr id="8" name="Slide Number Placeholder 7"/>
          <p:cNvSpPr>
            <a:spLocks noGrp="1"/>
          </p:cNvSpPr>
          <p:nvPr>
            <p:ph type="sldNum" sz="quarter" idx="12"/>
          </p:nvPr>
        </p:nvSpPr>
        <p:spPr/>
        <p:txBody>
          <a:bodyPr/>
          <a:lstStyle/>
          <a:p>
            <a:fld id="{CBC9241F-32A4-4933-BDB5-F3D05518BCAD}" type="slidenum">
              <a:rPr lang="en-US" smtClean="0"/>
              <a:pPr/>
              <a:t>56</a:t>
            </a:fld>
            <a:endParaRPr lang="en-US"/>
          </a:p>
        </p:txBody>
      </p:sp>
      <p:sp>
        <p:nvSpPr>
          <p:cNvPr id="6" name="Content Placeholder 5"/>
          <p:cNvSpPr>
            <a:spLocks noGrp="1"/>
          </p:cNvSpPr>
          <p:nvPr>
            <p:ph sz="half" idx="1"/>
          </p:nvPr>
        </p:nvSpPr>
        <p:spPr/>
        <p:txBody>
          <a:bodyPr/>
          <a:lstStyle/>
          <a:p>
            <a:endParaRPr lang="en-US"/>
          </a:p>
        </p:txBody>
      </p:sp>
      <p:sp>
        <p:nvSpPr>
          <p:cNvPr id="7" name="Content Placeholder 6"/>
          <p:cNvSpPr>
            <a:spLocks noGrp="1"/>
          </p:cNvSpPr>
          <p:nvPr>
            <p:ph sz="half" idx="2"/>
          </p:nvPr>
        </p:nvSpPr>
        <p:spPr/>
        <p:txBody>
          <a:bodyPr>
            <a:normAutofit/>
          </a:bodyPr>
          <a:lstStyle/>
          <a:p>
            <a:pPr rtl="1">
              <a:spcBef>
                <a:spcPts val="2400"/>
              </a:spcBef>
              <a:spcAft>
                <a:spcPts val="1200"/>
              </a:spcAft>
            </a:pPr>
            <a:r>
              <a:rPr lang="fa-IR" sz="2800" b="1" dirty="0" smtClean="0">
                <a:cs typeface="B Zar" panose="00000400000000000000" pitchFamily="2" charset="-78"/>
              </a:rPr>
              <a:t>در 3 ماه بهار 1940، آلمانی ها 45 میلیون قرص متامفتامین مصرف کردند</a:t>
            </a:r>
          </a:p>
          <a:p>
            <a:pPr rtl="1">
              <a:spcBef>
                <a:spcPts val="2400"/>
              </a:spcBef>
              <a:spcAft>
                <a:spcPts val="1200"/>
              </a:spcAft>
            </a:pPr>
            <a:r>
              <a:rPr lang="fa-IR" sz="2800" b="1" dirty="0" smtClean="0">
                <a:cs typeface="B Zar" panose="00000400000000000000" pitchFamily="2" charset="-78"/>
              </a:rPr>
              <a:t>قرص آلمانی متامفتامین بنام </a:t>
            </a:r>
            <a:r>
              <a:rPr lang="en-US" sz="2800" b="1" dirty="0" err="1" smtClean="0">
                <a:cs typeface="B Zar" panose="00000400000000000000" pitchFamily="2" charset="-78"/>
              </a:rPr>
              <a:t>Pervitin</a:t>
            </a:r>
            <a:r>
              <a:rPr lang="fa-IR" sz="2800" b="1" dirty="0" smtClean="0">
                <a:cs typeface="B Zar" panose="00000400000000000000" pitchFamily="2" charset="-78"/>
              </a:rPr>
              <a:t> معروف بود</a:t>
            </a:r>
          </a:p>
        </p:txBody>
      </p:sp>
      <p:pic>
        <p:nvPicPr>
          <p:cNvPr id="73730" name="Picture 2"/>
          <p:cNvPicPr>
            <a:picLocks noChangeAspect="1" noChangeArrowheads="1"/>
          </p:cNvPicPr>
          <p:nvPr/>
        </p:nvPicPr>
        <p:blipFill>
          <a:blip r:embed="rId2" cstate="print"/>
          <a:srcRect/>
          <a:stretch>
            <a:fillRect/>
          </a:stretch>
        </p:blipFill>
        <p:spPr bwMode="auto">
          <a:xfrm>
            <a:off x="827584" y="1412776"/>
            <a:ext cx="3346704" cy="4996815"/>
          </a:xfrm>
          <a:prstGeom prst="rect">
            <a:avLst/>
          </a:prstGeom>
          <a:noFill/>
          <a:ln w="9525">
            <a:noFill/>
            <a:miter lim="800000"/>
            <a:headEnd/>
            <a:tailEnd/>
          </a:ln>
        </p:spPr>
      </p:pic>
    </p:spTree>
    <p:extLst>
      <p:ext uri="{BB962C8B-B14F-4D97-AF65-F5344CB8AC3E}">
        <p14:creationId xmlns:p14="http://schemas.microsoft.com/office/powerpoint/2010/main" val="17242404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b="1" dirty="0" smtClean="0">
                <a:solidFill>
                  <a:schemeClr val="tx1"/>
                </a:solidFill>
                <a:cs typeface="B Zar" panose="00000400000000000000" pitchFamily="2" charset="-78"/>
              </a:rPr>
              <a:t>پروازهای 36 ساعته</a:t>
            </a:r>
            <a:endParaRPr lang="en-US" b="1" dirty="0">
              <a:solidFill>
                <a:srgbClr val="FFFF00"/>
              </a:solidFill>
              <a:cs typeface="B Zar" panose="00000400000000000000" pitchFamily="2" charset="-78"/>
            </a:endParaRPr>
          </a:p>
        </p:txBody>
      </p:sp>
      <p:sp>
        <p:nvSpPr>
          <p:cNvPr id="3" name="Footer Placeholder 2"/>
          <p:cNvSpPr>
            <a:spLocks noGrp="1"/>
          </p:cNvSpPr>
          <p:nvPr>
            <p:ph type="ftr" sz="quarter" idx="11"/>
          </p:nvPr>
        </p:nvSpPr>
        <p:spPr/>
        <p:txBody>
          <a:bodyPr/>
          <a:lstStyle/>
          <a:p>
            <a:r>
              <a:rPr lang="en-US" smtClean="0"/>
              <a:t>Stimulants</a:t>
            </a:r>
            <a:endParaRPr lang="en-US" dirty="0"/>
          </a:p>
        </p:txBody>
      </p:sp>
      <p:sp>
        <p:nvSpPr>
          <p:cNvPr id="7" name="Slide Number Placeholder 6"/>
          <p:cNvSpPr>
            <a:spLocks noGrp="1"/>
          </p:cNvSpPr>
          <p:nvPr>
            <p:ph type="sldNum" sz="quarter" idx="12"/>
          </p:nvPr>
        </p:nvSpPr>
        <p:spPr/>
        <p:txBody>
          <a:bodyPr/>
          <a:lstStyle/>
          <a:p>
            <a:fld id="{4E1F80DC-46F7-439F-9B72-4F4D7054464E}" type="slidenum">
              <a:rPr lang="en-US" smtClean="0"/>
              <a:pPr/>
              <a:t>57</a:t>
            </a:fld>
            <a:endParaRPr lang="en-US"/>
          </a:p>
        </p:txBody>
      </p:sp>
      <p:pic>
        <p:nvPicPr>
          <p:cNvPr id="6" name="Picture 2" descr="C:\Users\User\Downloads\Downloaded videos\Pictures\PBY_Catalina_landing.jpg"/>
          <p:cNvPicPr>
            <a:picLocks noChangeAspect="1" noChangeArrowheads="1"/>
          </p:cNvPicPr>
          <p:nvPr/>
        </p:nvPicPr>
        <p:blipFill>
          <a:blip r:embed="rId2" cstate="print"/>
          <a:srcRect/>
          <a:stretch>
            <a:fillRect/>
          </a:stretch>
        </p:blipFill>
        <p:spPr bwMode="auto">
          <a:xfrm>
            <a:off x="1285852" y="1357298"/>
            <a:ext cx="6400800" cy="5029200"/>
          </a:xfrm>
          <a:prstGeom prst="rect">
            <a:avLst/>
          </a:prstGeom>
          <a:noFill/>
        </p:spPr>
      </p:pic>
    </p:spTree>
    <p:extLst>
      <p:ext uri="{BB962C8B-B14F-4D97-AF65-F5344CB8AC3E}">
        <p14:creationId xmlns:p14="http://schemas.microsoft.com/office/powerpoint/2010/main" val="37360882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chemeClr val="tx1"/>
                </a:solidFill>
              </a:rPr>
              <a:t>جنگنده های شیرجه رونده</a:t>
            </a:r>
            <a:endParaRPr lang="en-US" dirty="0">
              <a:solidFill>
                <a:schemeClr val="tx1"/>
              </a:solidFill>
            </a:endParaRPr>
          </a:p>
        </p:txBody>
      </p:sp>
      <p:sp>
        <p:nvSpPr>
          <p:cNvPr id="3" name="Footer Placeholder 2"/>
          <p:cNvSpPr>
            <a:spLocks noGrp="1"/>
          </p:cNvSpPr>
          <p:nvPr>
            <p:ph type="ftr" sz="quarter" idx="11"/>
          </p:nvPr>
        </p:nvSpPr>
        <p:spPr/>
        <p:txBody>
          <a:bodyPr/>
          <a:lstStyle/>
          <a:p>
            <a:r>
              <a:rPr lang="en-US" smtClean="0"/>
              <a:t>Stimulants</a:t>
            </a:r>
            <a:endParaRPr lang="en-US" dirty="0"/>
          </a:p>
        </p:txBody>
      </p:sp>
      <p:sp>
        <p:nvSpPr>
          <p:cNvPr id="7" name="Slide Number Placeholder 6"/>
          <p:cNvSpPr>
            <a:spLocks noGrp="1"/>
          </p:cNvSpPr>
          <p:nvPr>
            <p:ph type="sldNum" sz="quarter" idx="12"/>
          </p:nvPr>
        </p:nvSpPr>
        <p:spPr/>
        <p:txBody>
          <a:bodyPr/>
          <a:lstStyle/>
          <a:p>
            <a:fld id="{4E1F80DC-46F7-439F-9B72-4F4D7054464E}" type="slidenum">
              <a:rPr lang="en-US" smtClean="0"/>
              <a:pPr/>
              <a:t>58</a:t>
            </a:fld>
            <a:endParaRPr lang="en-US"/>
          </a:p>
        </p:txBody>
      </p:sp>
      <p:pic>
        <p:nvPicPr>
          <p:cNvPr id="8" name="Picture 2" descr="C:\Users\User\Documents\stuka_dive_bomber.jpg"/>
          <p:cNvPicPr>
            <a:picLocks noChangeAspect="1" noChangeArrowheads="1"/>
          </p:cNvPicPr>
          <p:nvPr/>
        </p:nvPicPr>
        <p:blipFill>
          <a:blip r:embed="rId2" cstate="print"/>
          <a:srcRect/>
          <a:stretch>
            <a:fillRect/>
          </a:stretch>
        </p:blipFill>
        <p:spPr bwMode="auto">
          <a:xfrm>
            <a:off x="1688799" y="1381147"/>
            <a:ext cx="5312093" cy="5262563"/>
          </a:xfrm>
          <a:prstGeom prst="rect">
            <a:avLst/>
          </a:prstGeom>
        </p:spPr>
        <p:style>
          <a:lnRef idx="2">
            <a:schemeClr val="accent5"/>
          </a:lnRef>
          <a:fillRef idx="1">
            <a:schemeClr val="lt1"/>
          </a:fillRef>
          <a:effectRef idx="0">
            <a:schemeClr val="accent5"/>
          </a:effectRef>
          <a:fontRef idx="minor">
            <a:schemeClr val="dk1"/>
          </a:fontRef>
        </p:style>
      </p:pic>
    </p:spTree>
    <p:extLst>
      <p:ext uri="{BB962C8B-B14F-4D97-AF65-F5344CB8AC3E}">
        <p14:creationId xmlns:p14="http://schemas.microsoft.com/office/powerpoint/2010/main" val="20008350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4800" b="1" dirty="0" smtClean="0">
                <a:solidFill>
                  <a:schemeClr val="tx1"/>
                </a:solidFill>
              </a:rPr>
              <a:t>شجاعت کاذب</a:t>
            </a:r>
            <a:endParaRPr lang="en-US" sz="4800" b="1" dirty="0">
              <a:solidFill>
                <a:schemeClr val="tx1"/>
              </a:solidFill>
            </a:endParaRPr>
          </a:p>
        </p:txBody>
      </p:sp>
      <p:sp>
        <p:nvSpPr>
          <p:cNvPr id="3" name="Footer Placeholder 2"/>
          <p:cNvSpPr>
            <a:spLocks noGrp="1"/>
          </p:cNvSpPr>
          <p:nvPr>
            <p:ph type="ftr" sz="quarter" idx="11"/>
          </p:nvPr>
        </p:nvSpPr>
        <p:spPr/>
        <p:txBody>
          <a:bodyPr/>
          <a:lstStyle/>
          <a:p>
            <a:r>
              <a:rPr lang="en-US" smtClean="0"/>
              <a:t>Stimulants</a:t>
            </a:r>
            <a:endParaRPr lang="en-US" dirty="0"/>
          </a:p>
        </p:txBody>
      </p:sp>
      <p:sp>
        <p:nvSpPr>
          <p:cNvPr id="7" name="Slide Number Placeholder 6"/>
          <p:cNvSpPr>
            <a:spLocks noGrp="1"/>
          </p:cNvSpPr>
          <p:nvPr>
            <p:ph type="sldNum" sz="quarter" idx="12"/>
          </p:nvPr>
        </p:nvSpPr>
        <p:spPr/>
        <p:txBody>
          <a:bodyPr/>
          <a:lstStyle/>
          <a:p>
            <a:fld id="{4E1F80DC-46F7-439F-9B72-4F4D7054464E}" type="slidenum">
              <a:rPr lang="en-US" smtClean="0"/>
              <a:pPr/>
              <a:t>59</a:t>
            </a:fld>
            <a:endParaRPr lang="en-US"/>
          </a:p>
        </p:txBody>
      </p:sp>
      <p:pic>
        <p:nvPicPr>
          <p:cNvPr id="78850" name="Picture 2"/>
          <p:cNvPicPr>
            <a:picLocks noChangeAspect="1" noChangeArrowheads="1"/>
          </p:cNvPicPr>
          <p:nvPr/>
        </p:nvPicPr>
        <p:blipFill>
          <a:blip r:embed="rId2" cstate="print"/>
          <a:srcRect/>
          <a:stretch>
            <a:fillRect/>
          </a:stretch>
        </p:blipFill>
        <p:spPr bwMode="auto">
          <a:xfrm>
            <a:off x="683568" y="1556792"/>
            <a:ext cx="3127248" cy="4853750"/>
          </a:xfrm>
          <a:prstGeom prst="rect">
            <a:avLst/>
          </a:prstGeom>
          <a:noFill/>
          <a:ln w="9525">
            <a:noFill/>
            <a:miter lim="800000"/>
            <a:headEnd/>
            <a:tailEnd/>
          </a:ln>
        </p:spPr>
      </p:pic>
      <p:sp>
        <p:nvSpPr>
          <p:cNvPr id="5" name="Oval 4"/>
          <p:cNvSpPr/>
          <p:nvPr/>
        </p:nvSpPr>
        <p:spPr>
          <a:xfrm>
            <a:off x="1979712" y="5445224"/>
            <a:ext cx="2016224" cy="576064"/>
          </a:xfrm>
          <a:prstGeom prst="ellipse">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3" cstate="print"/>
          <a:srcRect/>
          <a:stretch>
            <a:fillRect/>
          </a:stretch>
        </p:blipFill>
        <p:spPr bwMode="auto">
          <a:xfrm>
            <a:off x="3851920" y="2276872"/>
            <a:ext cx="5004626" cy="3396425"/>
          </a:xfrm>
          <a:prstGeom prst="rect">
            <a:avLst/>
          </a:prstGeom>
          <a:ln>
            <a:headEnd/>
            <a:tailEnd/>
          </a:ln>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30564669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dirty="0" smtClean="0"/>
          </a:p>
        </p:txBody>
      </p:sp>
      <p:pic>
        <p:nvPicPr>
          <p:cNvPr id="29699"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357188" y="428625"/>
            <a:ext cx="8286750" cy="5702300"/>
          </a:xfrm>
        </p:spPr>
      </p:pic>
    </p:spTree>
    <p:extLst>
      <p:ext uri="{BB962C8B-B14F-4D97-AF65-F5344CB8AC3E}">
        <p14:creationId xmlns:p14="http://schemas.microsoft.com/office/powerpoint/2010/main" val="821627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CECFF"/>
          </a:solidFill>
        </p:spPr>
        <p:txBody>
          <a:bodyPr>
            <a:normAutofit/>
          </a:bodyPr>
          <a:lstStyle/>
          <a:p>
            <a:r>
              <a:rPr lang="fa-IR" sz="4000" b="1" dirty="0" smtClean="0">
                <a:solidFill>
                  <a:srgbClr val="C00000"/>
                </a:solidFill>
              </a:rPr>
              <a:t>استفاده </a:t>
            </a:r>
            <a:r>
              <a:rPr lang="fa-IR" sz="4000" b="1" dirty="0" err="1" smtClean="0">
                <a:solidFill>
                  <a:srgbClr val="C00000"/>
                </a:solidFill>
              </a:rPr>
              <a:t>درمسابقات</a:t>
            </a:r>
            <a:endParaRPr lang="en-US" sz="4000" b="1" dirty="0">
              <a:solidFill>
                <a:srgbClr val="C00000"/>
              </a:solidFill>
            </a:endParaRPr>
          </a:p>
        </p:txBody>
      </p:sp>
      <p:sp>
        <p:nvSpPr>
          <p:cNvPr id="3" name="Footer Placeholder 2"/>
          <p:cNvSpPr>
            <a:spLocks noGrp="1"/>
          </p:cNvSpPr>
          <p:nvPr>
            <p:ph type="ftr" sz="quarter" idx="11"/>
          </p:nvPr>
        </p:nvSpPr>
        <p:spPr/>
        <p:txBody>
          <a:bodyPr/>
          <a:lstStyle/>
          <a:p>
            <a:endParaRPr lang="en-US" dirty="0"/>
          </a:p>
        </p:txBody>
      </p:sp>
      <p:pic>
        <p:nvPicPr>
          <p:cNvPr id="84994" name="Picture 2"/>
          <p:cNvPicPr>
            <a:picLocks noChangeAspect="1" noChangeArrowheads="1"/>
          </p:cNvPicPr>
          <p:nvPr/>
        </p:nvPicPr>
        <p:blipFill>
          <a:blip r:embed="rId2" cstate="print"/>
          <a:srcRect/>
          <a:stretch>
            <a:fillRect/>
          </a:stretch>
        </p:blipFill>
        <p:spPr bwMode="auto">
          <a:xfrm>
            <a:off x="1142976" y="1357298"/>
            <a:ext cx="6967728" cy="5008055"/>
          </a:xfrm>
          <a:prstGeom prst="rect">
            <a:avLst/>
          </a:prstGeom>
          <a:noFill/>
          <a:ln w="9525">
            <a:noFill/>
            <a:miter lim="800000"/>
            <a:headEnd/>
            <a:tailEnd/>
          </a:ln>
        </p:spPr>
      </p:pic>
    </p:spTree>
    <p:extLst>
      <p:ext uri="{BB962C8B-B14F-4D97-AF65-F5344CB8AC3E}">
        <p14:creationId xmlns:p14="http://schemas.microsoft.com/office/powerpoint/2010/main" val="962473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p:style>
          <a:lnRef idx="0">
            <a:schemeClr val="accent2"/>
          </a:lnRef>
          <a:fillRef idx="3">
            <a:schemeClr val="accent2"/>
          </a:fillRef>
          <a:effectRef idx="3">
            <a:schemeClr val="accent2"/>
          </a:effectRef>
          <a:fontRef idx="minor">
            <a:schemeClr val="lt1"/>
          </a:fontRef>
        </p:style>
        <p:txBody>
          <a:bodyPr anchor="ctr"/>
          <a:lstStyle/>
          <a:p>
            <a:pPr algn="ctr"/>
            <a:r>
              <a:rPr lang="fa-IR" sz="4000" dirty="0" smtClean="0">
                <a:solidFill>
                  <a:schemeClr val="tx1"/>
                </a:solidFill>
              </a:rPr>
              <a:t>اما مصرف غیر مجاز به سرعت افزایش یافت</a:t>
            </a:r>
            <a:endParaRPr lang="en-US" sz="4000" dirty="0">
              <a:solidFill>
                <a:schemeClr val="tx1"/>
              </a:solidFill>
            </a:endParaRPr>
          </a:p>
        </p:txBody>
      </p:sp>
      <p:sp>
        <p:nvSpPr>
          <p:cNvPr id="4" name="Footer Placeholder 3"/>
          <p:cNvSpPr>
            <a:spLocks noGrp="1"/>
          </p:cNvSpPr>
          <p:nvPr>
            <p:ph type="ftr" sz="quarter" idx="11"/>
          </p:nvPr>
        </p:nvSpPr>
        <p:spPr/>
        <p:txBody>
          <a:bodyPr/>
          <a:lstStyle/>
          <a:p>
            <a:r>
              <a:rPr lang="en-US" smtClean="0"/>
              <a:t>Stimulants</a:t>
            </a:r>
            <a:endParaRPr lang="en-US" dirty="0"/>
          </a:p>
        </p:txBody>
      </p:sp>
      <p:sp>
        <p:nvSpPr>
          <p:cNvPr id="5" name="Slide Number Placeholder 4"/>
          <p:cNvSpPr>
            <a:spLocks noGrp="1"/>
          </p:cNvSpPr>
          <p:nvPr>
            <p:ph type="sldNum" sz="quarter" idx="12"/>
          </p:nvPr>
        </p:nvSpPr>
        <p:spPr/>
        <p:txBody>
          <a:bodyPr/>
          <a:lstStyle/>
          <a:p>
            <a:fld id="{EF378D01-5401-4856-828D-F62DFC1B651B}" type="slidenum">
              <a:rPr lang="en-US" smtClean="0"/>
              <a:pPr/>
              <a:t>61</a:t>
            </a:fld>
            <a:endParaRPr lang="en-US"/>
          </a:p>
        </p:txBody>
      </p:sp>
      <p:sp>
        <p:nvSpPr>
          <p:cNvPr id="2" name="Title 1"/>
          <p:cNvSpPr>
            <a:spLocks noGrp="1"/>
          </p:cNvSpPr>
          <p:nvPr>
            <p:ph type="title"/>
          </p:nvPr>
        </p:nvSpPr>
        <p:spPr/>
        <p:style>
          <a:lnRef idx="0">
            <a:schemeClr val="dk1"/>
          </a:lnRef>
          <a:fillRef idx="3">
            <a:schemeClr val="dk1"/>
          </a:fillRef>
          <a:effectRef idx="3">
            <a:schemeClr val="dk1"/>
          </a:effectRef>
          <a:fontRef idx="minor">
            <a:schemeClr val="lt1"/>
          </a:fontRef>
        </p:style>
        <p:txBody>
          <a:bodyPr/>
          <a:lstStyle/>
          <a:p>
            <a:pPr algn="ctr"/>
            <a:r>
              <a:rPr lang="fa-IR" dirty="0" smtClean="0">
                <a:cs typeface="B Zar" panose="00000400000000000000" pitchFamily="2" charset="-78"/>
              </a:rPr>
              <a:t>مصرف  محرک ها از سال 1970 به شدت کنترل گردید</a:t>
            </a:r>
            <a:endParaRPr lang="en-US" dirty="0">
              <a:cs typeface="B Zar" panose="00000400000000000000" pitchFamily="2" charset="-78"/>
            </a:endParaRPr>
          </a:p>
        </p:txBody>
      </p:sp>
    </p:spTree>
    <p:extLst>
      <p:ext uri="{BB962C8B-B14F-4D97-AF65-F5344CB8AC3E}">
        <p14:creationId xmlns:p14="http://schemas.microsoft.com/office/powerpoint/2010/main" val="37875920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Content Placeholder 7" descr="01 (4).JPG"/>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125586" y="1527175"/>
            <a:ext cx="6856315" cy="4572000"/>
          </a:xfrm>
        </p:spPr>
      </p:pic>
      <p:sp>
        <p:nvSpPr>
          <p:cNvPr id="4" name="Rectangle 3"/>
          <p:cNvSpPr txBox="1">
            <a:spLocks noChangeArrowheads="1"/>
          </p:cNvSpPr>
          <p:nvPr/>
        </p:nvSpPr>
        <p:spPr bwMode="auto">
          <a:xfrm>
            <a:off x="914400" y="-228600"/>
            <a:ext cx="7127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0" tIns="0" rIns="0" bIns="0"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l" rtl="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l" rtl="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l" rtl="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l" rtl="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buClr>
                <a:srgbClr val="000099"/>
              </a:buClr>
            </a:pPr>
            <a:r>
              <a:rPr lang="fa-IR" sz="4800" b="1" dirty="0" smtClean="0">
                <a:solidFill>
                  <a:srgbClr val="FF0000"/>
                </a:solidFill>
                <a:effectLst>
                  <a:outerShdw blurRad="38100" dist="38100" dir="2700000" algn="tl">
                    <a:srgbClr val="C0C0C0"/>
                  </a:outerShdw>
                </a:effectLst>
                <a:latin typeface="Calibri" pitchFamily="34" charset="0"/>
                <a:cs typeface="B Zar" pitchFamily="2" charset="-78"/>
              </a:rPr>
              <a:t>کریستال ، شیشه ، </a:t>
            </a:r>
            <a:r>
              <a:rPr lang="fa-IR" sz="4800" b="1" dirty="0" err="1" smtClean="0">
                <a:solidFill>
                  <a:srgbClr val="FF0000"/>
                </a:solidFill>
                <a:effectLst>
                  <a:outerShdw blurRad="38100" dist="38100" dir="2700000" algn="tl">
                    <a:srgbClr val="C0C0C0"/>
                  </a:outerShdw>
                </a:effectLst>
                <a:latin typeface="Calibri" pitchFamily="34" charset="0"/>
                <a:cs typeface="B Zar" pitchFamily="2" charset="-78"/>
              </a:rPr>
              <a:t>متامفتامین</a:t>
            </a:r>
            <a:endParaRPr lang="en-US" sz="4800" b="1" dirty="0">
              <a:solidFill>
                <a:srgbClr val="FF0000"/>
              </a:solidFill>
              <a:effectLst>
                <a:outerShdw blurRad="38100" dist="38100" dir="2700000" algn="tl">
                  <a:srgbClr val="C0C0C0"/>
                </a:outerShdw>
              </a:effectLst>
              <a:latin typeface="Calibri" pitchFamily="34" charset="0"/>
              <a:cs typeface="B Zar" pitchFamily="2" charset="-78"/>
            </a:endParaRPr>
          </a:p>
        </p:txBody>
      </p:sp>
    </p:spTree>
    <p:extLst>
      <p:ext uri="{BB962C8B-B14F-4D97-AF65-F5344CB8AC3E}">
        <p14:creationId xmlns:p14="http://schemas.microsoft.com/office/powerpoint/2010/main" val="29477801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rPr>
              <a:t>بسته های شیشه</a:t>
            </a:r>
            <a:endParaRPr lang="fa-IR" b="1" dirty="0">
              <a:solidFill>
                <a:srgbClr val="C00000"/>
              </a:solidFill>
            </a:endParaRPr>
          </a:p>
        </p:txBody>
      </p:sp>
      <p:sp>
        <p:nvSpPr>
          <p:cNvPr id="3" name="Content Placeholder 2"/>
          <p:cNvSpPr>
            <a:spLocks noGrp="1"/>
          </p:cNvSpPr>
          <p:nvPr>
            <p:ph sz="quarter" idx="1"/>
          </p:nvPr>
        </p:nvSpPr>
        <p:spPr/>
        <p:txBody>
          <a:bodyPr/>
          <a:lstStyle/>
          <a:p>
            <a:endParaRPr lang="fa-I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1819275"/>
            <a:ext cx="4286250"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0842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noAutofit/>
          </a:bodyPr>
          <a:lstStyle/>
          <a:p>
            <a:r>
              <a:rPr lang="fa-IR" sz="4400" b="1" dirty="0" smtClean="0">
                <a:solidFill>
                  <a:srgbClr val="C00000"/>
                </a:solidFill>
              </a:rPr>
              <a:t>مصرف شیشه</a:t>
            </a:r>
            <a:endParaRPr lang="en-GB" sz="4400" b="1" dirty="0" smtClean="0">
              <a:solidFill>
                <a:srgbClr val="C00000"/>
              </a:solidFill>
            </a:endParaRPr>
          </a:p>
        </p:txBody>
      </p:sp>
      <p:pic>
        <p:nvPicPr>
          <p:cNvPr id="75778" name="Content Placeholder 3" descr="01 (84).JP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95536" y="1550034"/>
            <a:ext cx="8352928" cy="4831293"/>
          </a:xfrm>
        </p:spPr>
      </p:pic>
    </p:spTree>
    <p:extLst>
      <p:ext uri="{BB962C8B-B14F-4D97-AF65-F5344CB8AC3E}">
        <p14:creationId xmlns:p14="http://schemas.microsoft.com/office/powerpoint/2010/main" val="26666246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r>
              <a:rPr lang="fa-IR" sz="3600" b="1" dirty="0">
                <a:solidFill>
                  <a:srgbClr val="C00000"/>
                </a:solidFill>
              </a:rPr>
              <a:t>مصرف شیشه</a:t>
            </a:r>
            <a:endParaRPr lang="en-GB" dirty="0" smtClean="0"/>
          </a:p>
        </p:txBody>
      </p:sp>
      <p:pic>
        <p:nvPicPr>
          <p:cNvPr id="79874" name="Content Placeholder 3" descr="01 (104).JP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160073" y="1550035"/>
            <a:ext cx="6787342" cy="4526280"/>
          </a:xfrm>
        </p:spPr>
      </p:pic>
    </p:spTree>
    <p:extLst>
      <p:ext uri="{BB962C8B-B14F-4D97-AF65-F5344CB8AC3E}">
        <p14:creationId xmlns:p14="http://schemas.microsoft.com/office/powerpoint/2010/main" val="24358765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p:txBody>
          <a:bodyPr/>
          <a:lstStyle/>
          <a:p>
            <a:r>
              <a:rPr lang="fa-IR" sz="3600" b="1" dirty="0">
                <a:solidFill>
                  <a:srgbClr val="FF0000"/>
                </a:solidFill>
              </a:rPr>
              <a:t>عارضه پوستی</a:t>
            </a:r>
            <a:endParaRPr lang="en-GB" dirty="0" smtClean="0"/>
          </a:p>
        </p:txBody>
      </p:sp>
      <p:pic>
        <p:nvPicPr>
          <p:cNvPr id="89090"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23528" y="1484784"/>
            <a:ext cx="8568952" cy="4896544"/>
          </a:xfrm>
        </p:spPr>
      </p:pic>
    </p:spTree>
    <p:extLst>
      <p:ext uri="{BB962C8B-B14F-4D97-AF65-F5344CB8AC3E}">
        <p14:creationId xmlns:p14="http://schemas.microsoft.com/office/powerpoint/2010/main" val="23542656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88065" name="Title 1"/>
          <p:cNvSpPr>
            <a:spLocks noGrp="1"/>
          </p:cNvSpPr>
          <p:nvPr>
            <p:ph type="title"/>
          </p:nvPr>
        </p:nvSpPr>
        <p:spPr/>
        <p:txBody>
          <a:bodyPr/>
          <a:lstStyle/>
          <a:p>
            <a:r>
              <a:rPr lang="fa-IR" sz="3600" b="1" dirty="0">
                <a:solidFill>
                  <a:srgbClr val="FF0000"/>
                </a:solidFill>
              </a:rPr>
              <a:t>عارضه پوستی</a:t>
            </a:r>
            <a:endParaRPr lang="en-GB" dirty="0" smtClean="0"/>
          </a:p>
        </p:txBody>
      </p:sp>
      <p:sp>
        <p:nvSpPr>
          <p:cNvPr id="88067" name="Content Placeholder 5"/>
          <p:cNvSpPr>
            <a:spLocks noGrp="1"/>
          </p:cNvSpPr>
          <p:nvPr>
            <p:ph sz="quarter" idx="1"/>
          </p:nvPr>
        </p:nvSpPr>
        <p:spPr/>
        <p:txBody>
          <a:bodyPr/>
          <a:lstStyle/>
          <a:p>
            <a:endParaRPr lang="en-GB" smtClean="0"/>
          </a:p>
        </p:txBody>
      </p:sp>
      <p:pic>
        <p:nvPicPr>
          <p:cNvPr id="8806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12776"/>
            <a:ext cx="9144000" cy="496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1787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83969" name="Title 1"/>
          <p:cNvSpPr>
            <a:spLocks noGrp="1"/>
          </p:cNvSpPr>
          <p:nvPr>
            <p:ph type="title"/>
          </p:nvPr>
        </p:nvSpPr>
        <p:spPr>
          <a:xfrm>
            <a:off x="0" y="274638"/>
            <a:ext cx="9144000" cy="1143000"/>
          </a:xfrm>
        </p:spPr>
        <p:txBody>
          <a:bodyPr/>
          <a:lstStyle/>
          <a:p>
            <a:pPr algn="r"/>
            <a:r>
              <a:rPr lang="fa-IR" sz="4000" dirty="0" smtClean="0">
                <a:solidFill>
                  <a:srgbClr val="FF0000"/>
                </a:solidFill>
              </a:rPr>
              <a:t>     </a:t>
            </a:r>
            <a:r>
              <a:rPr lang="fa-IR" sz="4000" b="1" dirty="0" smtClean="0">
                <a:solidFill>
                  <a:srgbClr val="FF0000"/>
                </a:solidFill>
              </a:rPr>
              <a:t>عارضه </a:t>
            </a:r>
            <a:r>
              <a:rPr lang="fa-IR" sz="4000" b="1" dirty="0">
                <a:solidFill>
                  <a:srgbClr val="FF0000"/>
                </a:solidFill>
              </a:rPr>
              <a:t>پوستی</a:t>
            </a:r>
            <a:endParaRPr lang="en-GB" sz="4000" b="1" dirty="0" smtClean="0">
              <a:solidFill>
                <a:srgbClr val="FF0000"/>
              </a:solidFill>
            </a:endParaRPr>
          </a:p>
        </p:txBody>
      </p:sp>
      <p:pic>
        <p:nvPicPr>
          <p:cNvPr id="83970"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505744" y="1527175"/>
            <a:ext cx="6096000" cy="4572000"/>
          </a:xfrm>
        </p:spPr>
      </p:pic>
    </p:spTree>
    <p:extLst>
      <p:ext uri="{BB962C8B-B14F-4D97-AF65-F5344CB8AC3E}">
        <p14:creationId xmlns:p14="http://schemas.microsoft.com/office/powerpoint/2010/main" val="23809032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58369" name="Title 1"/>
          <p:cNvSpPr>
            <a:spLocks noGrp="1"/>
          </p:cNvSpPr>
          <p:nvPr>
            <p:ph type="title"/>
          </p:nvPr>
        </p:nvSpPr>
        <p:spPr>
          <a:xfrm>
            <a:off x="457200" y="0"/>
            <a:ext cx="8229600" cy="1143000"/>
          </a:xfrm>
        </p:spPr>
        <p:txBody>
          <a:bodyPr>
            <a:normAutofit/>
          </a:bodyPr>
          <a:lstStyle/>
          <a:p>
            <a:r>
              <a:rPr lang="fa-IR" sz="4000" dirty="0" smtClean="0">
                <a:solidFill>
                  <a:srgbClr val="FF0000"/>
                </a:solidFill>
              </a:rPr>
              <a:t>اختلالات دهان </a:t>
            </a:r>
            <a:r>
              <a:rPr lang="fa-IR" sz="4000" dirty="0" err="1" smtClean="0">
                <a:solidFill>
                  <a:srgbClr val="FF0000"/>
                </a:solidFill>
              </a:rPr>
              <a:t>ودندان</a:t>
            </a:r>
            <a:endParaRPr lang="en-GB" sz="4000" dirty="0" smtClean="0">
              <a:solidFill>
                <a:srgbClr val="FF0000"/>
              </a:solidFill>
            </a:endParaRPr>
          </a:p>
        </p:txBody>
      </p:sp>
      <p:pic>
        <p:nvPicPr>
          <p:cNvPr id="9523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791494" y="2279650"/>
            <a:ext cx="5524500" cy="3067050"/>
          </a:xfrm>
        </p:spPr>
      </p:pic>
    </p:spTree>
    <p:extLst>
      <p:ext uri="{BB962C8B-B14F-4D97-AF65-F5344CB8AC3E}">
        <p14:creationId xmlns:p14="http://schemas.microsoft.com/office/powerpoint/2010/main" val="1455303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8369"/>
                                        </p:tgtEl>
                                        <p:attrNameLst>
                                          <p:attrName>style.visibility</p:attrName>
                                        </p:attrNameLst>
                                      </p:cBhvr>
                                      <p:to>
                                        <p:strVal val="visible"/>
                                      </p:to>
                                    </p:set>
                                    <p:animEffect transition="in" filter="strips(downLeft)">
                                      <p:cBhvr>
                                        <p:cTn id="7" dur="500"/>
                                        <p:tgtEl>
                                          <p:spTgt spid="58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6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p:txBody>
          <a:bodyPr/>
          <a:lstStyle/>
          <a:p>
            <a:pPr eaLnBrk="1" hangingPunct="1">
              <a:defRPr/>
            </a:pPr>
            <a:r>
              <a:rPr lang="fa-IR" sz="3600" b="1" dirty="0" smtClean="0">
                <a:solidFill>
                  <a:schemeClr val="tx2">
                    <a:lumMod val="90000"/>
                  </a:schemeClr>
                </a:solidFill>
                <a:latin typeface="Alefba" pitchFamily="34" charset="0"/>
              </a:rPr>
              <a:t> </a:t>
            </a:r>
            <a:r>
              <a:rPr lang="fa-IR" sz="3600" b="1" dirty="0" smtClean="0">
                <a:solidFill>
                  <a:schemeClr val="accent2">
                    <a:lumMod val="20000"/>
                    <a:lumOff val="80000"/>
                  </a:schemeClr>
                </a:solidFill>
                <a:latin typeface="Alefba" pitchFamily="34" charset="0"/>
              </a:rPr>
              <a:t>کمپانی ها وتبلیغ مصرف سیگار</a:t>
            </a:r>
          </a:p>
          <a:p>
            <a:pPr eaLnBrk="1" hangingPunct="1">
              <a:defRPr/>
            </a:pPr>
            <a:r>
              <a:rPr lang="fa-IR" sz="3600" b="1" dirty="0" smtClean="0">
                <a:solidFill>
                  <a:schemeClr val="accent2">
                    <a:lumMod val="20000"/>
                    <a:lumOff val="80000"/>
                  </a:schemeClr>
                </a:solidFill>
                <a:latin typeface="Alefba" pitchFamily="34" charset="0"/>
              </a:rPr>
              <a:t>رشد در کشورهای در حال توسعه</a:t>
            </a:r>
          </a:p>
          <a:p>
            <a:pPr eaLnBrk="1" hangingPunct="1">
              <a:defRPr/>
            </a:pPr>
            <a:r>
              <a:rPr lang="fa-IR" sz="3600" b="1" dirty="0" smtClean="0">
                <a:solidFill>
                  <a:schemeClr val="accent2">
                    <a:lumMod val="20000"/>
                    <a:lumOff val="80000"/>
                  </a:schemeClr>
                </a:solidFill>
                <a:latin typeface="Alefba" pitchFamily="34" charset="0"/>
              </a:rPr>
              <a:t> هجوم به طرف زنان وجوانان</a:t>
            </a:r>
            <a:r>
              <a:rPr lang="en-US" sz="3600" b="1" dirty="0" smtClean="0">
                <a:solidFill>
                  <a:schemeClr val="accent2">
                    <a:lumMod val="20000"/>
                    <a:lumOff val="80000"/>
                  </a:schemeClr>
                </a:solidFill>
                <a:latin typeface="Alefba" pitchFamily="34" charset="0"/>
              </a:rPr>
              <a:t> </a:t>
            </a:r>
            <a:endParaRPr lang="fa-IR" sz="3600" b="1" dirty="0" smtClean="0">
              <a:solidFill>
                <a:schemeClr val="accent2">
                  <a:lumMod val="20000"/>
                  <a:lumOff val="80000"/>
                </a:schemeClr>
              </a:solidFill>
              <a:latin typeface="Alefba" pitchFamily="34" charset="0"/>
            </a:endParaRPr>
          </a:p>
        </p:txBody>
      </p:sp>
      <p:pic>
        <p:nvPicPr>
          <p:cNvPr id="30723" name="Picture 8"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785938"/>
            <a:ext cx="2339975" cy="4429125"/>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30724" name="WordArt 10"/>
          <p:cNvSpPr>
            <a:spLocks noChangeArrowheads="1" noChangeShapeType="1" noTextEdit="1"/>
          </p:cNvSpPr>
          <p:nvPr/>
        </p:nvSpPr>
        <p:spPr bwMode="auto">
          <a:xfrm>
            <a:off x="1370013" y="301625"/>
            <a:ext cx="7313612" cy="1143000"/>
          </a:xfrm>
          <a:prstGeom prst="rect">
            <a:avLst/>
          </a:prstGeom>
        </p:spPr>
        <p:txBody>
          <a:bodyPr wrap="none" fromWordArt="1">
            <a:prstTxWarp prst="textPlain">
              <a:avLst>
                <a:gd name="adj" fmla="val 50000"/>
              </a:avLst>
            </a:prstTxWarp>
          </a:bodyPr>
          <a:lstStyle/>
          <a:p>
            <a:pPr rtl="0"/>
            <a:endParaRPr lang="en-US" sz="3600" kern="10">
              <a:ln w="19050">
                <a:solidFill>
                  <a:srgbClr val="CC3300"/>
                </a:solidFill>
                <a:round/>
                <a:headEnd/>
                <a:tailEnd/>
              </a:ln>
              <a:solidFill>
                <a:schemeClr val="bg1"/>
              </a:solidFill>
              <a:effectLst>
                <a:outerShdw dist="35921" dir="2700000" algn="ctr" rotWithShape="0">
                  <a:srgbClr val="990000"/>
                </a:outerShdw>
              </a:effectLst>
              <a:latin typeface="+mj-cs"/>
              <a:ea typeface="+mj-cs"/>
              <a:cs typeface="+mj-cs"/>
            </a:endParaRPr>
          </a:p>
        </p:txBody>
      </p:sp>
      <p:sp>
        <p:nvSpPr>
          <p:cNvPr id="6" name="Title 1"/>
          <p:cNvSpPr>
            <a:spLocks noGrp="1"/>
          </p:cNvSpPr>
          <p:nvPr>
            <p:ph type="title"/>
          </p:nvPr>
        </p:nvSpPr>
        <p:spPr>
          <a:xfrm>
            <a:off x="357188" y="277813"/>
            <a:ext cx="8329612" cy="1139825"/>
          </a:xfrm>
          <a:ln w="3175">
            <a:solidFill>
              <a:srgbClr val="FFC000"/>
            </a:solidFill>
          </a:ln>
        </p:spPr>
        <p:txBody>
          <a:bodyPr>
            <a:normAutofit fontScale="90000"/>
          </a:bodyPr>
          <a:lstStyle/>
          <a:p>
            <a:pPr>
              <a:defRPr/>
            </a:pPr>
            <a:r>
              <a:rPr lang="fa-IR" sz="8800" b="1" dirty="0" smtClean="0">
                <a:solidFill>
                  <a:srgbClr val="C00000"/>
                </a:solidFill>
              </a:rPr>
              <a:t>سیگار</a:t>
            </a:r>
            <a:r>
              <a:rPr lang="fa-IR" dirty="0" smtClean="0"/>
              <a:t> </a:t>
            </a:r>
            <a:endParaRPr lang="en-US" dirty="0"/>
          </a:p>
        </p:txBody>
      </p:sp>
    </p:spTree>
    <p:extLst>
      <p:ext uri="{BB962C8B-B14F-4D97-AF65-F5344CB8AC3E}">
        <p14:creationId xmlns:p14="http://schemas.microsoft.com/office/powerpoint/2010/main" val="823941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a:xfrm>
            <a:off x="457200" y="0"/>
            <a:ext cx="8229600" cy="1143000"/>
          </a:xfrm>
        </p:spPr>
        <p:txBody>
          <a:bodyPr>
            <a:normAutofit/>
          </a:bodyPr>
          <a:lstStyle/>
          <a:p>
            <a:r>
              <a:rPr lang="fa-IR" sz="4000" b="1" dirty="0" smtClean="0">
                <a:solidFill>
                  <a:srgbClr val="FF0000"/>
                </a:solidFill>
              </a:rPr>
              <a:t>عوارض عصبی</a:t>
            </a:r>
            <a:endParaRPr lang="en-GB" sz="4000" b="1" dirty="0" smtClean="0">
              <a:solidFill>
                <a:srgbClr val="FF0000"/>
              </a:solidFill>
            </a:endParaRPr>
          </a:p>
        </p:txBody>
      </p:sp>
      <p:sp>
        <p:nvSpPr>
          <p:cNvPr id="3" name="Content Placeholder 2"/>
          <p:cNvSpPr>
            <a:spLocks noGrp="1"/>
          </p:cNvSpPr>
          <p:nvPr>
            <p:ph sz="quarter" idx="1"/>
          </p:nvPr>
        </p:nvSpPr>
        <p:spPr>
          <a:xfrm>
            <a:off x="457200" y="1219200"/>
            <a:ext cx="8229600" cy="4525963"/>
          </a:xfrm>
        </p:spPr>
        <p:txBody>
          <a:bodyPr/>
          <a:lstStyle/>
          <a:p>
            <a:pPr algn="l"/>
            <a:endParaRPr lang="fa-IR" dirty="0" smtClean="0"/>
          </a:p>
          <a:p>
            <a:r>
              <a:rPr lang="fa-IR" sz="3600" dirty="0" smtClean="0"/>
              <a:t>خونریزی داخل جمجمه</a:t>
            </a:r>
            <a:endParaRPr lang="de-DE" sz="3600" dirty="0" smtClean="0"/>
          </a:p>
          <a:p>
            <a:r>
              <a:rPr lang="fa-IR" sz="3600" dirty="0" smtClean="0"/>
              <a:t>سکته مغزی</a:t>
            </a:r>
            <a:endParaRPr lang="de-DE" sz="3600" dirty="0" smtClean="0"/>
          </a:p>
          <a:p>
            <a:r>
              <a:rPr lang="en-US" sz="3600" dirty="0" smtClean="0"/>
              <a:t> </a:t>
            </a:r>
            <a:r>
              <a:rPr lang="fa-IR" sz="3600" dirty="0" smtClean="0"/>
              <a:t>تشنج</a:t>
            </a:r>
            <a:endParaRPr lang="en-US" sz="3600" dirty="0" smtClean="0"/>
          </a:p>
          <a:p>
            <a:r>
              <a:rPr lang="fa-IR" sz="3600" dirty="0" smtClean="0"/>
              <a:t>اختلالات شناختی</a:t>
            </a:r>
            <a:endParaRPr lang="en-US" sz="3600" dirty="0" smtClean="0"/>
          </a:p>
          <a:p>
            <a:r>
              <a:rPr lang="fa-IR" sz="3600" dirty="0" smtClean="0"/>
              <a:t>حرکات غیر ارادی</a:t>
            </a:r>
            <a:endParaRPr lang="en-US" sz="3600" dirty="0" smtClean="0"/>
          </a:p>
          <a:p>
            <a:pPr marL="0" indent="0">
              <a:buNone/>
            </a:pPr>
            <a:endParaRPr lang="en-US" dirty="0" smtClean="0"/>
          </a:p>
        </p:txBody>
      </p:sp>
    </p:spTree>
    <p:extLst>
      <p:ext uri="{BB962C8B-B14F-4D97-AF65-F5344CB8AC3E}">
        <p14:creationId xmlns:p14="http://schemas.microsoft.com/office/powerpoint/2010/main" val="169877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99329" name="Title 1"/>
          <p:cNvSpPr>
            <a:spLocks noGrp="1"/>
          </p:cNvSpPr>
          <p:nvPr>
            <p:ph type="title"/>
          </p:nvPr>
        </p:nvSpPr>
        <p:spPr/>
        <p:txBody>
          <a:bodyPr>
            <a:normAutofit fontScale="90000"/>
          </a:bodyPr>
          <a:lstStyle/>
          <a:p>
            <a:r>
              <a:rPr lang="fa-IR" sz="6000" dirty="0" smtClean="0">
                <a:solidFill>
                  <a:srgbClr val="FF0000"/>
                </a:solidFill>
              </a:rPr>
              <a:t>حرکات غیر ارادی</a:t>
            </a:r>
            <a:endParaRPr lang="en-GB" sz="6000" dirty="0" smtClean="0">
              <a:solidFill>
                <a:srgbClr val="FF0000"/>
              </a:solidFill>
            </a:endParaRPr>
          </a:p>
        </p:txBody>
      </p:sp>
      <p:pic>
        <p:nvPicPr>
          <p:cNvPr id="99330"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836712"/>
            <a:ext cx="9324528" cy="5688631"/>
          </a:xfrm>
        </p:spPr>
      </p:pic>
    </p:spTree>
    <p:extLst>
      <p:ext uri="{BB962C8B-B14F-4D97-AF65-F5344CB8AC3E}">
        <p14:creationId xmlns:p14="http://schemas.microsoft.com/office/powerpoint/2010/main" val="39651058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normAutofit/>
          </a:bodyPr>
          <a:lstStyle/>
          <a:p>
            <a:r>
              <a:rPr lang="fa-IR" sz="4000" b="1" dirty="0" smtClean="0">
                <a:solidFill>
                  <a:srgbClr val="FF0000"/>
                </a:solidFill>
              </a:rPr>
              <a:t>نکروز بافت ها</a:t>
            </a:r>
            <a:endParaRPr lang="en-GB" sz="4000" b="1" dirty="0" smtClean="0">
              <a:solidFill>
                <a:srgbClr val="FF0000"/>
              </a:solidFill>
            </a:endParaRPr>
          </a:p>
        </p:txBody>
      </p:sp>
      <p:sp>
        <p:nvSpPr>
          <p:cNvPr id="3" name="Content Placeholder 2"/>
          <p:cNvSpPr>
            <a:spLocks noGrp="1"/>
          </p:cNvSpPr>
          <p:nvPr>
            <p:ph sz="quarter" idx="1"/>
          </p:nvPr>
        </p:nvSpPr>
        <p:spPr>
          <a:xfrm>
            <a:off x="0" y="1371600"/>
            <a:ext cx="9144000" cy="4525963"/>
          </a:xfrm>
        </p:spPr>
        <p:txBody>
          <a:bodyPr>
            <a:normAutofit/>
          </a:bodyPr>
          <a:lstStyle/>
          <a:p>
            <a:r>
              <a:rPr lang="fa-IR" sz="2800" b="1" dirty="0" smtClean="0">
                <a:cs typeface="B Zar" panose="00000400000000000000" pitchFamily="2" charset="-78"/>
              </a:rPr>
              <a:t>نکروز واز بین رفتن بافت ها وعضلات</a:t>
            </a:r>
          </a:p>
          <a:p>
            <a:r>
              <a:rPr lang="fa-IR" sz="2800" b="1" dirty="0" smtClean="0">
                <a:cs typeface="B Zar" panose="00000400000000000000" pitchFamily="2" charset="-78"/>
              </a:rPr>
              <a:t>اختلالات شریان ها</a:t>
            </a:r>
            <a:r>
              <a:rPr lang="fa-IR" sz="2400" b="1" dirty="0" smtClean="0">
                <a:cs typeface="B Zar" panose="00000400000000000000" pitchFamily="2" charset="-78"/>
              </a:rPr>
              <a:t>و</a:t>
            </a:r>
            <a:r>
              <a:rPr lang="fa-IR" sz="2800" b="1" dirty="0" smtClean="0">
                <a:cs typeface="B Zar" panose="00000400000000000000" pitchFamily="2" charset="-78"/>
              </a:rPr>
              <a:t>اثر آن بر:</a:t>
            </a:r>
            <a:endParaRPr lang="en-US" sz="2800" b="1" dirty="0" smtClean="0">
              <a:cs typeface="B Zar" panose="00000400000000000000" pitchFamily="2" charset="-78"/>
            </a:endParaRPr>
          </a:p>
          <a:p>
            <a:pPr lvl="1"/>
            <a:r>
              <a:rPr lang="fa-IR" sz="2400" b="1" dirty="0" smtClean="0">
                <a:solidFill>
                  <a:schemeClr val="tx1"/>
                </a:solidFill>
                <a:cs typeface="B Zar" panose="00000400000000000000" pitchFamily="2" charset="-78"/>
              </a:rPr>
              <a:t>قلب </a:t>
            </a:r>
          </a:p>
          <a:p>
            <a:pPr lvl="1"/>
            <a:r>
              <a:rPr lang="fa-IR" sz="2400" b="1" dirty="0" smtClean="0">
                <a:solidFill>
                  <a:schemeClr val="tx1"/>
                </a:solidFill>
                <a:cs typeface="B Zar" panose="00000400000000000000" pitchFamily="2" charset="-78"/>
              </a:rPr>
              <a:t>مغز </a:t>
            </a:r>
          </a:p>
          <a:p>
            <a:pPr lvl="1"/>
            <a:r>
              <a:rPr lang="fa-IR" sz="2400" b="1" dirty="0" smtClean="0">
                <a:solidFill>
                  <a:schemeClr val="tx1"/>
                </a:solidFill>
                <a:cs typeface="B Zar" panose="00000400000000000000" pitchFamily="2" charset="-78"/>
              </a:rPr>
              <a:t>کبد </a:t>
            </a:r>
          </a:p>
          <a:p>
            <a:pPr lvl="1"/>
            <a:r>
              <a:rPr lang="fa-IR" sz="2400" b="1" dirty="0" smtClean="0">
                <a:solidFill>
                  <a:schemeClr val="tx1"/>
                </a:solidFill>
                <a:cs typeface="B Zar" panose="00000400000000000000" pitchFamily="2" charset="-78"/>
              </a:rPr>
              <a:t>روده </a:t>
            </a:r>
          </a:p>
          <a:p>
            <a:pPr lvl="1"/>
            <a:r>
              <a:rPr lang="fa-IR" sz="2400" b="1" dirty="0" smtClean="0">
                <a:solidFill>
                  <a:schemeClr val="tx1"/>
                </a:solidFill>
                <a:cs typeface="B Zar" panose="00000400000000000000" pitchFamily="2" charset="-78"/>
              </a:rPr>
              <a:t>کلیه </a:t>
            </a:r>
          </a:p>
          <a:p>
            <a:pPr lvl="1"/>
            <a:r>
              <a:rPr lang="fa-IR" sz="2400" b="1" dirty="0" smtClean="0">
                <a:solidFill>
                  <a:schemeClr val="tx1"/>
                </a:solidFill>
                <a:cs typeface="B Zar" panose="00000400000000000000" pitchFamily="2" charset="-78"/>
              </a:rPr>
              <a:t>پانکراس</a:t>
            </a:r>
            <a:endParaRPr lang="en-US" sz="2400" b="1" dirty="0" smtClean="0">
              <a:solidFill>
                <a:schemeClr val="tx1"/>
              </a:solidFill>
              <a:cs typeface="B Zar" panose="00000400000000000000" pitchFamily="2" charset="-78"/>
            </a:endParaRPr>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276872"/>
            <a:ext cx="3355975"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1010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105473" name="Title 1"/>
          <p:cNvSpPr>
            <a:spLocks noGrp="1"/>
          </p:cNvSpPr>
          <p:nvPr>
            <p:ph type="title"/>
          </p:nvPr>
        </p:nvSpPr>
        <p:spPr>
          <a:xfrm>
            <a:off x="457200" y="0"/>
            <a:ext cx="8229600" cy="1143000"/>
          </a:xfrm>
        </p:spPr>
        <p:txBody>
          <a:bodyPr>
            <a:normAutofit/>
          </a:bodyPr>
          <a:lstStyle/>
          <a:p>
            <a:r>
              <a:rPr lang="fa-IR" sz="4400" b="1" dirty="0" smtClean="0">
                <a:solidFill>
                  <a:srgbClr val="FF0000"/>
                </a:solidFill>
              </a:rPr>
              <a:t>نکروز سرخرگ</a:t>
            </a:r>
            <a:endParaRPr lang="en-GB" sz="4400" b="1" dirty="0" smtClean="0"/>
          </a:p>
        </p:txBody>
      </p:sp>
      <p:pic>
        <p:nvPicPr>
          <p:cNvPr id="10547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507086" y="1527175"/>
            <a:ext cx="6093316" cy="4572000"/>
          </a:xfrm>
        </p:spPr>
      </p:pic>
    </p:spTree>
    <p:extLst>
      <p:ext uri="{BB962C8B-B14F-4D97-AF65-F5344CB8AC3E}">
        <p14:creationId xmlns:p14="http://schemas.microsoft.com/office/powerpoint/2010/main" val="15346184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Content Placeholder 3" descr="Screen shot 2013-09-12 at 7.20.18 PM.png"/>
          <p:cNvPicPr>
            <a:picLocks noGrp="1" noChangeAspect="1"/>
          </p:cNvPicPr>
          <p:nvPr>
            <p:ph sz="quarter" idx="1"/>
          </p:nvPr>
        </p:nvPicPr>
        <p:blipFill>
          <a:blip r:embed="rId2">
            <a:extLst>
              <a:ext uri="{28A0092B-C50C-407E-A947-70E740481C1C}">
                <a14:useLocalDpi xmlns:a14="http://schemas.microsoft.com/office/drawing/2010/main" val="0"/>
              </a:ext>
            </a:extLst>
          </a:blip>
          <a:srcRect l="-18999" r="-18999"/>
          <a:stretch>
            <a:fillRect/>
          </a:stretch>
        </p:blipFill>
        <p:spPr>
          <a:xfrm>
            <a:off x="-1303338" y="1412776"/>
            <a:ext cx="11669713" cy="5249962"/>
          </a:xfrm>
        </p:spPr>
      </p:pic>
      <p:sp>
        <p:nvSpPr>
          <p:cNvPr id="2" name="Rectangle 1"/>
          <p:cNvSpPr/>
          <p:nvPr/>
        </p:nvSpPr>
        <p:spPr>
          <a:xfrm>
            <a:off x="0" y="144804"/>
            <a:ext cx="9144000" cy="923330"/>
          </a:xfrm>
          <a:prstGeom prst="rect">
            <a:avLst/>
          </a:prstGeom>
          <a:solidFill>
            <a:srgbClr val="C00000"/>
          </a:solidFill>
        </p:spPr>
        <p:txBody>
          <a:bodyPr wrap="square" lIns="91440" tIns="45720" rIns="91440" bIns="45720">
            <a:spAutoFit/>
          </a:bodyPr>
          <a:lstStyle/>
          <a:p>
            <a:pPr algn="ctr"/>
            <a:r>
              <a:rPr lang="fa-IR"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ناتوانی جسمی وفیزیکی</a:t>
            </a:r>
            <a:endParaRPr lang="en-US"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16788645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normAutofit fontScale="90000"/>
          </a:bodyPr>
          <a:lstStyle/>
          <a:p>
            <a:r>
              <a:rPr lang="fa-IR" sz="5400" b="1" dirty="0" smtClean="0">
                <a:solidFill>
                  <a:srgbClr val="FF0000"/>
                </a:solidFill>
              </a:rPr>
              <a:t>بیماریهای ریه</a:t>
            </a:r>
            <a:endParaRPr lang="en-GB" sz="5400" b="1" dirty="0" smtClean="0">
              <a:solidFill>
                <a:srgbClr val="FF0000"/>
              </a:solidFill>
            </a:endParaRPr>
          </a:p>
        </p:txBody>
      </p:sp>
      <p:sp>
        <p:nvSpPr>
          <p:cNvPr id="3" name="Content Placeholder 2"/>
          <p:cNvSpPr>
            <a:spLocks noGrp="1"/>
          </p:cNvSpPr>
          <p:nvPr>
            <p:ph sz="quarter" idx="1"/>
          </p:nvPr>
        </p:nvSpPr>
        <p:spPr>
          <a:xfrm>
            <a:off x="0" y="1600200"/>
            <a:ext cx="9144000" cy="4525963"/>
          </a:xfrm>
        </p:spPr>
        <p:txBody>
          <a:bodyPr>
            <a:normAutofit/>
          </a:bodyPr>
          <a:lstStyle/>
          <a:p>
            <a:r>
              <a:rPr lang="fa-IR" sz="3600" b="1" dirty="0" smtClean="0"/>
              <a:t>ادم ریه</a:t>
            </a:r>
            <a:endParaRPr lang="it-IT" sz="3600" b="1" dirty="0" smtClean="0"/>
          </a:p>
          <a:p>
            <a:endParaRPr lang="en-US" sz="3600" b="1" dirty="0" smtClean="0"/>
          </a:p>
          <a:p>
            <a:r>
              <a:rPr lang="fa-IR" sz="3600" b="1" dirty="0" smtClean="0"/>
              <a:t>فشار خون با منشا ریه</a:t>
            </a:r>
            <a:endParaRPr lang="en-GB" sz="3600" b="1" dirty="0" smtClean="0"/>
          </a:p>
        </p:txBody>
      </p:sp>
      <p:pic>
        <p:nvPicPr>
          <p:cNvPr id="109571" name="Picture 3"/>
          <p:cNvPicPr>
            <a:picLocks noChangeAspect="1"/>
          </p:cNvPicPr>
          <p:nvPr/>
        </p:nvPicPr>
        <p:blipFill>
          <a:blip r:embed="rId3">
            <a:extLst>
              <a:ext uri="{28A0092B-C50C-407E-A947-70E740481C1C}">
                <a14:useLocalDpi xmlns:a14="http://schemas.microsoft.com/office/drawing/2010/main" val="0"/>
              </a:ext>
            </a:extLst>
          </a:blip>
          <a:srcRect l="6291" t="3436" r="6371" b="10912"/>
          <a:stretch>
            <a:fillRect/>
          </a:stretch>
        </p:blipFill>
        <p:spPr bwMode="auto">
          <a:xfrm>
            <a:off x="755576" y="1700808"/>
            <a:ext cx="3600400" cy="4340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673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p:txBody>
          <a:bodyPr>
            <a:normAutofit fontScale="90000"/>
          </a:bodyPr>
          <a:lstStyle/>
          <a:p>
            <a:r>
              <a:rPr lang="fa-IR" sz="6600" b="1" dirty="0" smtClean="0">
                <a:solidFill>
                  <a:srgbClr val="FF0000"/>
                </a:solidFill>
              </a:rPr>
              <a:t>عوارض گوارشی</a:t>
            </a:r>
            <a:endParaRPr lang="en-GB" sz="6600" b="1" dirty="0" smtClean="0">
              <a:solidFill>
                <a:srgbClr val="FF0000"/>
              </a:solidFill>
            </a:endParaRPr>
          </a:p>
        </p:txBody>
      </p:sp>
      <p:sp>
        <p:nvSpPr>
          <p:cNvPr id="3" name="Content Placeholder 2"/>
          <p:cNvSpPr>
            <a:spLocks noGrp="1"/>
          </p:cNvSpPr>
          <p:nvPr>
            <p:ph sz="quarter" idx="1"/>
          </p:nvPr>
        </p:nvSpPr>
        <p:spPr/>
        <p:txBody>
          <a:bodyPr/>
          <a:lstStyle/>
          <a:p>
            <a:pPr>
              <a:lnSpc>
                <a:spcPct val="140000"/>
              </a:lnSpc>
              <a:buFont typeface="Arial" panose="020B0604020202020204" pitchFamily="34" charset="0"/>
              <a:buChar char="•"/>
            </a:pPr>
            <a:r>
              <a:rPr lang="fa-IR" b="1" dirty="0" smtClean="0"/>
              <a:t>هپاتیت</a:t>
            </a:r>
            <a:endParaRPr lang="en-GB" b="1" dirty="0" smtClean="0">
              <a:cs typeface="B Zar" panose="00000400000000000000" pitchFamily="2" charset="-78"/>
            </a:endParaRPr>
          </a:p>
          <a:p>
            <a:pPr>
              <a:lnSpc>
                <a:spcPct val="140000"/>
              </a:lnSpc>
              <a:buFont typeface="Arial" panose="020B0604020202020204" pitchFamily="34" charset="0"/>
              <a:buChar char="•"/>
            </a:pPr>
            <a:r>
              <a:rPr lang="fa-IR" b="1" dirty="0" smtClean="0">
                <a:cs typeface="B Zar" panose="00000400000000000000" pitchFamily="2" charset="-78"/>
              </a:rPr>
              <a:t>انفارکتوس مزانتر</a:t>
            </a:r>
            <a:endParaRPr lang="en-US" b="1" dirty="0" smtClean="0">
              <a:cs typeface="B Zar" panose="00000400000000000000" pitchFamily="2" charset="-78"/>
            </a:endParaRPr>
          </a:p>
          <a:p>
            <a:pPr>
              <a:lnSpc>
                <a:spcPct val="140000"/>
              </a:lnSpc>
              <a:buFont typeface="Arial" panose="020B0604020202020204" pitchFamily="34" charset="0"/>
              <a:buChar char="•"/>
            </a:pPr>
            <a:r>
              <a:rPr lang="fa-IR" b="1" dirty="0" smtClean="0">
                <a:cs typeface="B Zar" panose="00000400000000000000" pitchFamily="2" charset="-78"/>
              </a:rPr>
              <a:t>کولیت</a:t>
            </a:r>
            <a:endParaRPr lang="de-DE" b="1" dirty="0" smtClean="0">
              <a:solidFill>
                <a:srgbClr val="FF0000"/>
              </a:solidFill>
              <a:cs typeface="B Zar" panose="00000400000000000000" pitchFamily="2" charset="-78"/>
            </a:endParaRPr>
          </a:p>
          <a:p>
            <a:pPr>
              <a:lnSpc>
                <a:spcPct val="140000"/>
              </a:lnSpc>
              <a:buFont typeface="Arial" panose="020B0604020202020204" pitchFamily="34" charset="0"/>
              <a:buChar char="•"/>
            </a:pPr>
            <a:r>
              <a:rPr lang="fa-IR" b="1" dirty="0" smtClean="0">
                <a:cs typeface="B Zar" panose="00000400000000000000" pitchFamily="2" charset="-78"/>
              </a:rPr>
              <a:t>پانکراتیت</a:t>
            </a:r>
            <a:endParaRPr lang="en-GB" b="1" dirty="0" smtClean="0">
              <a:solidFill>
                <a:srgbClr val="FF0000"/>
              </a:solidFill>
              <a:cs typeface="B Zar" panose="00000400000000000000" pitchFamily="2" charset="-78"/>
            </a:endParaRPr>
          </a:p>
        </p:txBody>
      </p:sp>
      <p:pic>
        <p:nvPicPr>
          <p:cNvPr id="111619" name="Picture 3"/>
          <p:cNvPicPr>
            <a:picLocks noChangeAspect="1"/>
          </p:cNvPicPr>
          <p:nvPr/>
        </p:nvPicPr>
        <p:blipFill>
          <a:blip r:embed="rId2">
            <a:extLst>
              <a:ext uri="{28A0092B-C50C-407E-A947-70E740481C1C}">
                <a14:useLocalDpi xmlns:a14="http://schemas.microsoft.com/office/drawing/2010/main" val="0"/>
              </a:ext>
            </a:extLst>
          </a:blip>
          <a:srcRect b="8553"/>
          <a:stretch>
            <a:fillRect/>
          </a:stretch>
        </p:blipFill>
        <p:spPr bwMode="auto">
          <a:xfrm>
            <a:off x="841069" y="1268760"/>
            <a:ext cx="4162979" cy="4949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52371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normAutofit/>
          </a:bodyPr>
          <a:lstStyle/>
          <a:p>
            <a:r>
              <a:rPr lang="fa-IR" sz="4000" b="1" dirty="0" smtClean="0">
                <a:solidFill>
                  <a:srgbClr val="FF0000"/>
                </a:solidFill>
              </a:rPr>
              <a:t>عوارض کلیوی</a:t>
            </a:r>
            <a:endParaRPr lang="en-GB" sz="4000" b="1" dirty="0" smtClean="0">
              <a:solidFill>
                <a:srgbClr val="FF0000"/>
              </a:solidFill>
            </a:endParaRPr>
          </a:p>
        </p:txBody>
      </p:sp>
      <p:sp>
        <p:nvSpPr>
          <p:cNvPr id="73730" name="Content Placeholder 2"/>
          <p:cNvSpPr>
            <a:spLocks noGrp="1"/>
          </p:cNvSpPr>
          <p:nvPr>
            <p:ph sz="quarter" idx="1"/>
          </p:nvPr>
        </p:nvSpPr>
        <p:spPr/>
        <p:txBody>
          <a:bodyPr>
            <a:normAutofit/>
          </a:bodyPr>
          <a:lstStyle/>
          <a:p>
            <a:pPr>
              <a:buFont typeface="Wingdings" panose="05000000000000000000" pitchFamily="2" charset="2"/>
              <a:buChar char="q"/>
            </a:pPr>
            <a:endParaRPr lang="en-GB" b="1" dirty="0" smtClean="0">
              <a:cs typeface="B Zar" panose="00000400000000000000" pitchFamily="2" charset="-78"/>
            </a:endParaRPr>
          </a:p>
          <a:p>
            <a:pPr marL="971550" lvl="1" indent="-571500">
              <a:lnSpc>
                <a:spcPct val="200000"/>
              </a:lnSpc>
              <a:buFont typeface="Wingdings" panose="05000000000000000000" pitchFamily="2" charset="2"/>
              <a:buChar char="q"/>
            </a:pPr>
            <a:r>
              <a:rPr lang="fa-IR" sz="3600" b="1" dirty="0" smtClean="0">
                <a:cs typeface="B Zar" panose="00000400000000000000" pitchFamily="2" charset="-78"/>
              </a:rPr>
              <a:t>اختلال عروق کلیه</a:t>
            </a:r>
            <a:endParaRPr lang="en-GB" sz="3600" b="1" dirty="0" smtClean="0">
              <a:cs typeface="B Zar" panose="00000400000000000000" pitchFamily="2" charset="-78"/>
            </a:endParaRPr>
          </a:p>
          <a:p>
            <a:pPr marL="971550" lvl="1" indent="-571500">
              <a:lnSpc>
                <a:spcPct val="200000"/>
              </a:lnSpc>
              <a:buFont typeface="Wingdings" panose="05000000000000000000" pitchFamily="2" charset="2"/>
              <a:buChar char="q"/>
            </a:pPr>
            <a:r>
              <a:rPr lang="fa-IR" sz="3600" b="1" dirty="0" smtClean="0">
                <a:cs typeface="B Zar" panose="00000400000000000000" pitchFamily="2" charset="-78"/>
              </a:rPr>
              <a:t>فشار خون با منشا کلیوی</a:t>
            </a:r>
            <a:endParaRPr lang="en-GB" sz="3600" b="1" dirty="0" smtClean="0">
              <a:cs typeface="B Zar" panose="00000400000000000000" pitchFamily="2" charset="-78"/>
            </a:endParaRPr>
          </a:p>
          <a:p>
            <a:pPr marL="971550" lvl="1" indent="-571500">
              <a:lnSpc>
                <a:spcPct val="200000"/>
              </a:lnSpc>
              <a:buFont typeface="Wingdings" panose="05000000000000000000" pitchFamily="2" charset="2"/>
              <a:buChar char="q"/>
            </a:pPr>
            <a:r>
              <a:rPr lang="fa-IR" sz="3600" b="1" dirty="0" smtClean="0">
                <a:cs typeface="B Zar" panose="00000400000000000000" pitchFamily="2" charset="-78"/>
              </a:rPr>
              <a:t>خونریزی ادراری</a:t>
            </a:r>
            <a:endParaRPr lang="en-GB" sz="3600" b="1" dirty="0" smtClean="0">
              <a:cs typeface="B Zar" panose="00000400000000000000" pitchFamily="2" charset="-78"/>
            </a:endParaRPr>
          </a:p>
        </p:txBody>
      </p:sp>
      <p:pic>
        <p:nvPicPr>
          <p:cNvPr id="11264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84784"/>
            <a:ext cx="2952328"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11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73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373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37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p:txBody>
          <a:bodyPr>
            <a:normAutofit/>
          </a:bodyPr>
          <a:lstStyle/>
          <a:p>
            <a:r>
              <a:rPr lang="fa-IR" sz="3600" b="1" dirty="0" smtClean="0">
                <a:solidFill>
                  <a:srgbClr val="FF0000"/>
                </a:solidFill>
              </a:rPr>
              <a:t>صدمه به میتوکندری</a:t>
            </a:r>
            <a:endParaRPr lang="en-GB" sz="3600" b="1" dirty="0" smtClean="0">
              <a:solidFill>
                <a:srgbClr val="FF0000"/>
              </a:solidFill>
            </a:endParaRPr>
          </a:p>
        </p:txBody>
      </p:sp>
      <p:sp>
        <p:nvSpPr>
          <p:cNvPr id="3" name="Content Placeholder 2"/>
          <p:cNvSpPr>
            <a:spLocks noGrp="1"/>
          </p:cNvSpPr>
          <p:nvPr>
            <p:ph sz="quarter" idx="1"/>
          </p:nvPr>
        </p:nvSpPr>
        <p:spPr>
          <a:xfrm>
            <a:off x="0" y="1600200"/>
            <a:ext cx="8686800" cy="4525963"/>
          </a:xfrm>
        </p:spPr>
        <p:txBody>
          <a:bodyPr/>
          <a:lstStyle/>
          <a:p>
            <a:pPr>
              <a:lnSpc>
                <a:spcPct val="200000"/>
              </a:lnSpc>
            </a:pPr>
            <a:r>
              <a:rPr lang="fa-IR" sz="4000" b="1" dirty="0" smtClean="0"/>
              <a:t>ضعف وبی حالی</a:t>
            </a:r>
            <a:endParaRPr lang="en-GB" sz="4000" b="1" dirty="0" smtClean="0"/>
          </a:p>
          <a:p>
            <a:pPr>
              <a:lnSpc>
                <a:spcPct val="200000"/>
              </a:lnSpc>
            </a:pPr>
            <a:r>
              <a:rPr lang="fa-IR" sz="4000" b="1" dirty="0" smtClean="0"/>
              <a:t>اسیدوز لاکتیکی</a:t>
            </a:r>
            <a:endParaRPr lang="en-GB" sz="4000" b="1" dirty="0" smtClean="0"/>
          </a:p>
        </p:txBody>
      </p:sp>
      <p:pic>
        <p:nvPicPr>
          <p:cNvPr id="113667" name="Picture 3"/>
          <p:cNvPicPr>
            <a:picLocks noChangeAspect="1"/>
          </p:cNvPicPr>
          <p:nvPr/>
        </p:nvPicPr>
        <p:blipFill>
          <a:blip r:embed="rId2">
            <a:extLst>
              <a:ext uri="{28A0092B-C50C-407E-A947-70E740481C1C}">
                <a14:useLocalDpi xmlns:a14="http://schemas.microsoft.com/office/drawing/2010/main" val="0"/>
              </a:ext>
            </a:extLst>
          </a:blip>
          <a:srcRect b="19875"/>
          <a:stretch>
            <a:fillRect/>
          </a:stretch>
        </p:blipFill>
        <p:spPr bwMode="auto">
          <a:xfrm>
            <a:off x="1115616" y="1988840"/>
            <a:ext cx="3657600"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517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115713" name="Title 1"/>
          <p:cNvSpPr>
            <a:spLocks noGrp="1"/>
          </p:cNvSpPr>
          <p:nvPr>
            <p:ph type="title"/>
          </p:nvPr>
        </p:nvSpPr>
        <p:spPr/>
        <p:txBody>
          <a:bodyPr>
            <a:normAutofit fontScale="90000"/>
          </a:bodyPr>
          <a:lstStyle/>
          <a:p>
            <a:r>
              <a:rPr lang="fa-IR" sz="5400" b="1" dirty="0" smtClean="0">
                <a:solidFill>
                  <a:srgbClr val="FF0000"/>
                </a:solidFill>
              </a:rPr>
              <a:t>تومور استخوان</a:t>
            </a:r>
            <a:endParaRPr lang="en-GB" b="1" dirty="0" smtClean="0">
              <a:solidFill>
                <a:srgbClr val="FF0000"/>
              </a:solidFill>
            </a:endParaRPr>
          </a:p>
        </p:txBody>
      </p:sp>
      <p:pic>
        <p:nvPicPr>
          <p:cNvPr id="11571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507795" y="1527175"/>
            <a:ext cx="6091897" cy="4572000"/>
          </a:xfrm>
        </p:spPr>
      </p:pic>
      <p:pic>
        <p:nvPicPr>
          <p:cNvPr id="11571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209800"/>
            <a:ext cx="4127500"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6277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0" y="1773238"/>
            <a:ext cx="9144000" cy="4464050"/>
          </a:xfrm>
        </p:spPr>
        <p:txBody>
          <a:bodyPr/>
          <a:lstStyle/>
          <a:p>
            <a:pPr eaLnBrk="1" hangingPunct="1">
              <a:buFont typeface="Wingdings" pitchFamily="2" charset="2"/>
              <a:buNone/>
              <a:defRPr/>
            </a:pPr>
            <a:r>
              <a:rPr lang="fa-IR" sz="4400" b="1" dirty="0" smtClean="0">
                <a:solidFill>
                  <a:srgbClr val="FFFF00"/>
                </a:solidFill>
                <a:latin typeface="Alefba" pitchFamily="34" charset="0"/>
              </a:rPr>
              <a:t>    </a:t>
            </a:r>
            <a:r>
              <a:rPr lang="en-US" sz="4400" b="1" dirty="0" smtClean="0">
                <a:solidFill>
                  <a:srgbClr val="FFFF00"/>
                </a:solidFill>
                <a:latin typeface="Alefba" pitchFamily="34" charset="0"/>
              </a:rPr>
              <a:t>  </a:t>
            </a:r>
            <a:r>
              <a:rPr lang="ar-SA" sz="4400" b="1" dirty="0" smtClean="0">
                <a:solidFill>
                  <a:srgbClr val="FFFF00"/>
                </a:solidFill>
                <a:latin typeface="Alefba" pitchFamily="34" charset="0"/>
              </a:rPr>
              <a:t> ت</a:t>
            </a:r>
            <a:r>
              <a:rPr lang="fa-IR" sz="4400" b="1" dirty="0" smtClean="0">
                <a:solidFill>
                  <a:srgbClr val="FFFF00"/>
                </a:solidFill>
                <a:latin typeface="Alefba" pitchFamily="34" charset="0"/>
              </a:rPr>
              <a:t>خريب</a:t>
            </a:r>
            <a:r>
              <a:rPr lang="ar-SA" sz="4400" b="1" dirty="0" smtClean="0">
                <a:solidFill>
                  <a:srgbClr val="FFFF00"/>
                </a:solidFill>
                <a:latin typeface="Alefba" pitchFamily="34" charset="0"/>
              </a:rPr>
              <a:t> سيستم </a:t>
            </a:r>
            <a:r>
              <a:rPr lang="fa-IR" sz="4400" b="1" dirty="0" smtClean="0">
                <a:solidFill>
                  <a:srgbClr val="FFFF00"/>
                </a:solidFill>
                <a:latin typeface="Alefba" pitchFamily="34" charset="0"/>
              </a:rPr>
              <a:t>تنفسي وكاهش حجم </a:t>
            </a:r>
            <a:r>
              <a:rPr lang="ar-SA" sz="4400" b="1" dirty="0" smtClean="0">
                <a:solidFill>
                  <a:srgbClr val="FFFF00"/>
                </a:solidFill>
                <a:latin typeface="Alefba" pitchFamily="34" charset="0"/>
              </a:rPr>
              <a:t>ريه</a:t>
            </a:r>
            <a:endParaRPr lang="fa-IR" sz="4400" b="1" dirty="0" smtClean="0">
              <a:solidFill>
                <a:srgbClr val="FFFF00"/>
              </a:solidFill>
              <a:latin typeface="Alefba" pitchFamily="34" charset="0"/>
            </a:endParaRPr>
          </a:p>
          <a:p>
            <a:pPr eaLnBrk="1" hangingPunct="1">
              <a:buFont typeface="Wingdings" pitchFamily="2" charset="2"/>
              <a:buNone/>
              <a:defRPr/>
            </a:pPr>
            <a:r>
              <a:rPr lang="fa-IR" sz="4400" b="1" dirty="0" smtClean="0">
                <a:solidFill>
                  <a:srgbClr val="FFFF00"/>
                </a:solidFill>
                <a:latin typeface="Alefba" pitchFamily="34" charset="0"/>
              </a:rPr>
              <a:t>                   وايجاد سرطانها</a:t>
            </a:r>
            <a:r>
              <a:rPr lang="ar-SA" sz="4400" b="1" dirty="0" smtClean="0">
                <a:solidFill>
                  <a:srgbClr val="FFFF00"/>
                </a:solidFill>
                <a:latin typeface="Alefba" pitchFamily="34" charset="0"/>
              </a:rPr>
              <a:t> </a:t>
            </a:r>
            <a:r>
              <a:rPr lang="en-US" sz="4400" b="1" dirty="0" smtClean="0">
                <a:solidFill>
                  <a:srgbClr val="FFFF00"/>
                </a:solidFill>
                <a:latin typeface="Alefba" pitchFamily="34" charset="0"/>
              </a:rPr>
              <a:t> </a:t>
            </a:r>
            <a:endParaRPr lang="en-US" sz="4400" b="1" dirty="0" smtClean="0">
              <a:solidFill>
                <a:srgbClr val="CC3300"/>
              </a:solidFill>
              <a:latin typeface="Alefba" pitchFamily="34" charset="0"/>
            </a:endParaRPr>
          </a:p>
        </p:txBody>
      </p:sp>
      <p:pic>
        <p:nvPicPr>
          <p:cNvPr id="31747" name="Picture 8"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286125"/>
            <a:ext cx="4392612" cy="3455988"/>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31748" name="Picture 10" descr="Smoking haz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286125"/>
            <a:ext cx="4500563" cy="3455988"/>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31749" name="WordArt 13"/>
          <p:cNvSpPr>
            <a:spLocks noChangeArrowheads="1" noChangeShapeType="1" noTextEdit="1"/>
          </p:cNvSpPr>
          <p:nvPr/>
        </p:nvSpPr>
        <p:spPr bwMode="auto">
          <a:xfrm>
            <a:off x="1370013" y="301625"/>
            <a:ext cx="7313612" cy="1143000"/>
          </a:xfrm>
          <a:prstGeom prst="rect">
            <a:avLst/>
          </a:prstGeom>
        </p:spPr>
        <p:txBody>
          <a:bodyPr wrap="none" fromWordArt="1">
            <a:prstTxWarp prst="textPlain">
              <a:avLst>
                <a:gd name="adj" fmla="val 50000"/>
              </a:avLst>
            </a:prstTxWarp>
          </a:bodyPr>
          <a:lstStyle/>
          <a:p>
            <a:r>
              <a:rPr lang="fa-IR" sz="3600" kern="10">
                <a:ln w="19050">
                  <a:solidFill>
                    <a:srgbClr val="CC3300"/>
                  </a:solidFill>
                  <a:round/>
                  <a:headEnd/>
                  <a:tailEnd/>
                </a:ln>
                <a:solidFill>
                  <a:schemeClr val="bg1"/>
                </a:solidFill>
                <a:effectLst>
                  <a:outerShdw dist="35921" dir="2700000" algn="ctr" rotWithShape="0">
                    <a:srgbClr val="990000"/>
                  </a:outerShdw>
                </a:effectLst>
                <a:latin typeface="+mj-cs"/>
                <a:ea typeface="+mj-cs"/>
                <a:cs typeface="+mj-cs"/>
              </a:rPr>
              <a:t>آن سوي دود زندگي هنوز هم زيبا وسفيد است</a:t>
            </a:r>
            <a:endParaRPr lang="en-US" sz="3600" kern="10">
              <a:ln w="19050">
                <a:solidFill>
                  <a:srgbClr val="CC3300"/>
                </a:solidFill>
                <a:round/>
                <a:headEnd/>
                <a:tailEnd/>
              </a:ln>
              <a:solidFill>
                <a:schemeClr val="bg1"/>
              </a:solidFill>
              <a:effectLst>
                <a:outerShdw dist="35921" dir="2700000" algn="ctr" rotWithShape="0">
                  <a:srgbClr val="990000"/>
                </a:outerShdw>
              </a:effectLst>
              <a:latin typeface="+mj-cs"/>
              <a:ea typeface="+mj-cs"/>
              <a:cs typeface="+mj-cs"/>
            </a:endParaRPr>
          </a:p>
        </p:txBody>
      </p:sp>
      <p:sp>
        <p:nvSpPr>
          <p:cNvPr id="8" name="Title 1"/>
          <p:cNvSpPr>
            <a:spLocks noGrp="1"/>
          </p:cNvSpPr>
          <p:nvPr>
            <p:ph type="title"/>
          </p:nvPr>
        </p:nvSpPr>
        <p:spPr>
          <a:xfrm>
            <a:off x="357188" y="277813"/>
            <a:ext cx="8329612" cy="1139825"/>
          </a:xfrm>
          <a:solidFill>
            <a:schemeClr val="accent2">
              <a:lumMod val="95000"/>
              <a:lumOff val="5000"/>
            </a:schemeClr>
          </a:solidFill>
          <a:ln w="3175">
            <a:solidFill>
              <a:srgbClr val="00FFFF"/>
            </a:solidFill>
          </a:ln>
        </p:spPr>
        <p:txBody>
          <a:bodyPr>
            <a:normAutofit fontScale="90000"/>
          </a:bodyPr>
          <a:lstStyle/>
          <a:p>
            <a:pPr>
              <a:defRPr/>
            </a:pPr>
            <a:r>
              <a:rPr lang="fa-IR" sz="8800" b="1" dirty="0" smtClean="0">
                <a:solidFill>
                  <a:srgbClr val="C00000"/>
                </a:solidFill>
              </a:rPr>
              <a:t>سیگار</a:t>
            </a:r>
            <a:r>
              <a:rPr lang="fa-IR" dirty="0" smtClean="0"/>
              <a:t> </a:t>
            </a:r>
            <a:endParaRPr lang="en-US" dirty="0"/>
          </a:p>
        </p:txBody>
      </p:sp>
    </p:spTree>
    <p:extLst>
      <p:ext uri="{BB962C8B-B14F-4D97-AF65-F5344CB8AC3E}">
        <p14:creationId xmlns:p14="http://schemas.microsoft.com/office/powerpoint/2010/main" val="1873494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p:txBody>
          <a:bodyPr>
            <a:noAutofit/>
          </a:bodyPr>
          <a:lstStyle/>
          <a:p>
            <a:r>
              <a:rPr lang="fa-IR" sz="4400" b="1" dirty="0" smtClean="0">
                <a:solidFill>
                  <a:srgbClr val="FF0000"/>
                </a:solidFill>
              </a:rPr>
              <a:t>اختلال عضلانی استخوانی</a:t>
            </a:r>
            <a:endParaRPr lang="en-GB" sz="4400" b="1" dirty="0" smtClean="0">
              <a:solidFill>
                <a:srgbClr val="FF0000"/>
              </a:solidFill>
            </a:endParaRPr>
          </a:p>
        </p:txBody>
      </p:sp>
      <p:sp>
        <p:nvSpPr>
          <p:cNvPr id="3" name="Content Placeholder 2"/>
          <p:cNvSpPr>
            <a:spLocks noGrp="1"/>
          </p:cNvSpPr>
          <p:nvPr>
            <p:ph sz="quarter" idx="1"/>
          </p:nvPr>
        </p:nvSpPr>
        <p:spPr/>
        <p:txBody>
          <a:bodyPr>
            <a:normAutofit/>
          </a:bodyPr>
          <a:lstStyle/>
          <a:p>
            <a:pPr>
              <a:lnSpc>
                <a:spcPct val="200000"/>
              </a:lnSpc>
            </a:pPr>
            <a:r>
              <a:rPr lang="fa-IR" sz="4000" b="1" dirty="0" smtClean="0"/>
              <a:t>پوکی استخوان</a:t>
            </a:r>
            <a:endParaRPr lang="hu-HU" sz="4000" b="1" dirty="0" smtClean="0"/>
          </a:p>
          <a:p>
            <a:pPr>
              <a:lnSpc>
                <a:spcPct val="200000"/>
              </a:lnSpc>
            </a:pPr>
            <a:r>
              <a:rPr lang="fa-IR" sz="4000" b="1" dirty="0" smtClean="0"/>
              <a:t>بیماری استخوان</a:t>
            </a:r>
            <a:endParaRPr lang="hu-HU" sz="4000" b="1" dirty="0" smtClean="0"/>
          </a:p>
          <a:p>
            <a:pPr>
              <a:lnSpc>
                <a:spcPct val="200000"/>
              </a:lnSpc>
            </a:pPr>
            <a:r>
              <a:rPr lang="fa-IR" sz="4000" b="1" dirty="0" smtClean="0"/>
              <a:t>استحاله عضله</a:t>
            </a:r>
            <a:endParaRPr lang="hu-HU" sz="4000" b="1" dirty="0" smtClean="0"/>
          </a:p>
          <a:p>
            <a:pPr>
              <a:lnSpc>
                <a:spcPct val="200000"/>
              </a:lnSpc>
            </a:pPr>
            <a:endParaRPr lang="en-GB" sz="4000" b="1" dirty="0" smtClean="0"/>
          </a:p>
        </p:txBody>
      </p:sp>
      <p:pic>
        <p:nvPicPr>
          <p:cNvPr id="11776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204864"/>
            <a:ext cx="1928813"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C:\Users\Asus\Desktop\indexب.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28801"/>
            <a:ext cx="4320479" cy="438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189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119809" name="Title 1"/>
          <p:cNvSpPr>
            <a:spLocks noGrp="1"/>
          </p:cNvSpPr>
          <p:nvPr>
            <p:ph type="title"/>
          </p:nvPr>
        </p:nvSpPr>
        <p:spPr/>
        <p:txBody>
          <a:bodyPr>
            <a:normAutofit fontScale="90000"/>
          </a:bodyPr>
          <a:lstStyle/>
          <a:p>
            <a:r>
              <a:rPr lang="fa-IR" sz="6600" dirty="0" smtClean="0">
                <a:solidFill>
                  <a:srgbClr val="FF0000"/>
                </a:solidFill>
              </a:rPr>
              <a:t>سیاه شدن ادرار</a:t>
            </a:r>
            <a:endParaRPr lang="en-GB" sz="6600" dirty="0" smtClean="0">
              <a:solidFill>
                <a:srgbClr val="FF0000"/>
              </a:solidFill>
            </a:endParaRPr>
          </a:p>
        </p:txBody>
      </p:sp>
      <p:pic>
        <p:nvPicPr>
          <p:cNvPr id="119810"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508540" y="1527175"/>
            <a:ext cx="6090407" cy="4572000"/>
          </a:xfrm>
        </p:spPr>
      </p:pic>
    </p:spTree>
    <p:extLst>
      <p:ext uri="{BB962C8B-B14F-4D97-AF65-F5344CB8AC3E}">
        <p14:creationId xmlns:p14="http://schemas.microsoft.com/office/powerpoint/2010/main" val="33931911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439785" y="3193847"/>
            <a:ext cx="2227918" cy="1238656"/>
          </a:xfr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rcRect t="487" b="487"/>
          <a:stretch>
            <a:fillRect/>
          </a:stretch>
        </p:blipFill>
        <p:spPr bwMode="auto">
          <a:xfrm>
            <a:off x="3597275" y="1900238"/>
            <a:ext cx="2227263"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rcRect t="487" b="487"/>
          <a:stretch>
            <a:fillRect/>
          </a:stretch>
        </p:blipFill>
        <p:spPr bwMode="auto">
          <a:xfrm>
            <a:off x="4359275" y="4110038"/>
            <a:ext cx="2227263"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rcRect t="487" b="487"/>
          <a:stretch>
            <a:fillRect/>
          </a:stretch>
        </p:blipFill>
        <p:spPr bwMode="auto">
          <a:xfrm>
            <a:off x="5472113" y="1897063"/>
            <a:ext cx="22288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rcRect t="487" b="487"/>
          <a:stretch>
            <a:fillRect/>
          </a:stretch>
        </p:blipFill>
        <p:spPr bwMode="auto">
          <a:xfrm>
            <a:off x="6586538" y="3662363"/>
            <a:ext cx="22288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3"/>
          <p:cNvPicPr>
            <a:picLocks noChangeAspect="1"/>
          </p:cNvPicPr>
          <p:nvPr/>
        </p:nvPicPr>
        <p:blipFill>
          <a:blip r:embed="rId3" cstate="print">
            <a:extLst>
              <a:ext uri="{28A0092B-C50C-407E-A947-70E740481C1C}">
                <a14:useLocalDpi xmlns:a14="http://schemas.microsoft.com/office/drawing/2010/main" val="0"/>
              </a:ext>
            </a:extLst>
          </a:blip>
          <a:srcRect t="487" b="487"/>
          <a:stretch>
            <a:fillRect/>
          </a:stretch>
        </p:blipFill>
        <p:spPr bwMode="auto">
          <a:xfrm>
            <a:off x="1673225" y="3049588"/>
            <a:ext cx="22288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3"/>
          <p:cNvPicPr>
            <a:picLocks noChangeAspect="1"/>
          </p:cNvPicPr>
          <p:nvPr/>
        </p:nvPicPr>
        <p:blipFill>
          <a:blip r:embed="rId3" cstate="print">
            <a:extLst>
              <a:ext uri="{28A0092B-C50C-407E-A947-70E740481C1C}">
                <a14:useLocalDpi xmlns:a14="http://schemas.microsoft.com/office/drawing/2010/main" val="0"/>
              </a:ext>
            </a:extLst>
          </a:blip>
          <a:srcRect t="487" b="487"/>
          <a:stretch>
            <a:fillRect/>
          </a:stretch>
        </p:blipFill>
        <p:spPr bwMode="auto">
          <a:xfrm>
            <a:off x="2130425" y="4414838"/>
            <a:ext cx="22288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3"/>
          <p:cNvPicPr>
            <a:picLocks noChangeAspect="1"/>
          </p:cNvPicPr>
          <p:nvPr/>
        </p:nvPicPr>
        <p:blipFill>
          <a:blip r:embed="rId3" cstate="print">
            <a:extLst>
              <a:ext uri="{28A0092B-C50C-407E-A947-70E740481C1C}">
                <a14:useLocalDpi xmlns:a14="http://schemas.microsoft.com/office/drawing/2010/main" val="0"/>
              </a:ext>
            </a:extLst>
          </a:blip>
          <a:srcRect t="487" b="487"/>
          <a:stretch>
            <a:fillRect/>
          </a:stretch>
        </p:blipFill>
        <p:spPr bwMode="auto">
          <a:xfrm>
            <a:off x="1520825" y="1506538"/>
            <a:ext cx="22288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p:cNvPicPr>
            <a:picLocks noChangeAspect="1"/>
          </p:cNvPicPr>
          <p:nvPr/>
        </p:nvPicPr>
        <p:blipFill>
          <a:blip r:embed="rId3" cstate="print">
            <a:extLst>
              <a:ext uri="{28A0092B-C50C-407E-A947-70E740481C1C}">
                <a14:useLocalDpi xmlns:a14="http://schemas.microsoft.com/office/drawing/2010/main" val="0"/>
              </a:ext>
            </a:extLst>
          </a:blip>
          <a:srcRect t="487" b="487"/>
          <a:stretch>
            <a:fillRect/>
          </a:stretch>
        </p:blipFill>
        <p:spPr bwMode="auto">
          <a:xfrm>
            <a:off x="5472113" y="1138238"/>
            <a:ext cx="22288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3"/>
          <p:cNvPicPr>
            <a:picLocks noChangeAspect="1"/>
          </p:cNvPicPr>
          <p:nvPr/>
        </p:nvPicPr>
        <p:blipFill>
          <a:blip r:embed="rId3" cstate="print">
            <a:extLst>
              <a:ext uri="{28A0092B-C50C-407E-A947-70E740481C1C}">
                <a14:useLocalDpi xmlns:a14="http://schemas.microsoft.com/office/drawing/2010/main" val="0"/>
              </a:ext>
            </a:extLst>
          </a:blip>
          <a:srcRect t="487" b="487"/>
          <a:stretch>
            <a:fillRect/>
          </a:stretch>
        </p:blipFill>
        <p:spPr bwMode="auto">
          <a:xfrm>
            <a:off x="4359275" y="3189288"/>
            <a:ext cx="2227263"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ontent Placeholder 3"/>
          <p:cNvPicPr>
            <a:picLocks noChangeAspect="1"/>
          </p:cNvPicPr>
          <p:nvPr/>
        </p:nvPicPr>
        <p:blipFill>
          <a:blip r:embed="rId3" cstate="print">
            <a:extLst>
              <a:ext uri="{28A0092B-C50C-407E-A947-70E740481C1C}">
                <a14:useLocalDpi xmlns:a14="http://schemas.microsoft.com/office/drawing/2010/main" val="0"/>
              </a:ext>
            </a:extLst>
          </a:blip>
          <a:srcRect t="487" b="487"/>
          <a:stretch>
            <a:fillRect/>
          </a:stretch>
        </p:blipFill>
        <p:spPr bwMode="auto">
          <a:xfrm>
            <a:off x="2130425" y="3662363"/>
            <a:ext cx="22288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ontent Placeholder 3"/>
          <p:cNvPicPr>
            <a:picLocks noChangeAspect="1"/>
          </p:cNvPicPr>
          <p:nvPr/>
        </p:nvPicPr>
        <p:blipFill>
          <a:blip r:embed="rId3" cstate="print">
            <a:extLst>
              <a:ext uri="{28A0092B-C50C-407E-A947-70E740481C1C}">
                <a14:useLocalDpi xmlns:a14="http://schemas.microsoft.com/office/drawing/2010/main" val="0"/>
              </a:ext>
            </a:extLst>
          </a:blip>
          <a:srcRect t="487" b="487"/>
          <a:stretch>
            <a:fillRect/>
          </a:stretch>
        </p:blipFill>
        <p:spPr bwMode="auto">
          <a:xfrm>
            <a:off x="3749675" y="1524000"/>
            <a:ext cx="2227263"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Content Placeholder 3"/>
          <p:cNvPicPr>
            <a:picLocks noChangeAspect="1"/>
          </p:cNvPicPr>
          <p:nvPr/>
        </p:nvPicPr>
        <p:blipFill>
          <a:blip r:embed="rId3" cstate="print">
            <a:extLst>
              <a:ext uri="{28A0092B-C50C-407E-A947-70E740481C1C}">
                <a14:useLocalDpi xmlns:a14="http://schemas.microsoft.com/office/drawing/2010/main" val="0"/>
              </a:ext>
            </a:extLst>
          </a:blip>
          <a:srcRect t="487" b="487"/>
          <a:stretch>
            <a:fillRect/>
          </a:stretch>
        </p:blipFill>
        <p:spPr bwMode="auto">
          <a:xfrm>
            <a:off x="2260600" y="2424113"/>
            <a:ext cx="22288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Content Placeholder 3"/>
          <p:cNvPicPr>
            <a:picLocks noChangeAspect="1"/>
          </p:cNvPicPr>
          <p:nvPr/>
        </p:nvPicPr>
        <p:blipFill>
          <a:blip r:embed="rId3" cstate="print">
            <a:extLst>
              <a:ext uri="{28A0092B-C50C-407E-A947-70E740481C1C}">
                <a14:useLocalDpi xmlns:a14="http://schemas.microsoft.com/office/drawing/2010/main" val="0"/>
              </a:ext>
            </a:extLst>
          </a:blip>
          <a:srcRect t="487" b="487"/>
          <a:stretch>
            <a:fillRect/>
          </a:stretch>
        </p:blipFill>
        <p:spPr bwMode="auto">
          <a:xfrm>
            <a:off x="5976938" y="2863850"/>
            <a:ext cx="22288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Content Placeholder 3"/>
          <p:cNvPicPr>
            <a:picLocks noChangeAspect="1"/>
          </p:cNvPicPr>
          <p:nvPr/>
        </p:nvPicPr>
        <p:blipFill>
          <a:blip r:embed="rId3" cstate="print">
            <a:extLst>
              <a:ext uri="{28A0092B-C50C-407E-A947-70E740481C1C}">
                <a14:useLocalDpi xmlns:a14="http://schemas.microsoft.com/office/drawing/2010/main" val="0"/>
              </a:ext>
            </a:extLst>
          </a:blip>
          <a:srcRect t="487" b="487"/>
          <a:stretch>
            <a:fillRect/>
          </a:stretch>
        </p:blipFill>
        <p:spPr bwMode="auto">
          <a:xfrm>
            <a:off x="3749675" y="2884488"/>
            <a:ext cx="2227263"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Content Placeholder 3"/>
          <p:cNvPicPr>
            <a:picLocks noChangeAspect="1"/>
          </p:cNvPicPr>
          <p:nvPr/>
        </p:nvPicPr>
        <p:blipFill>
          <a:blip r:embed="rId3" cstate="print">
            <a:extLst>
              <a:ext uri="{28A0092B-C50C-407E-A947-70E740481C1C}">
                <a14:useLocalDpi xmlns:a14="http://schemas.microsoft.com/office/drawing/2010/main" val="0"/>
              </a:ext>
            </a:extLst>
          </a:blip>
          <a:srcRect t="487" b="487"/>
          <a:stretch>
            <a:fillRect/>
          </a:stretch>
        </p:blipFill>
        <p:spPr bwMode="auto">
          <a:xfrm>
            <a:off x="3597275" y="3763963"/>
            <a:ext cx="2227263"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Content Placeholder 3"/>
          <p:cNvPicPr>
            <a:picLocks noChangeAspect="1"/>
          </p:cNvPicPr>
          <p:nvPr/>
        </p:nvPicPr>
        <p:blipFill>
          <a:blip r:embed="rId3" cstate="print">
            <a:extLst>
              <a:ext uri="{28A0092B-C50C-407E-A947-70E740481C1C}">
                <a14:useLocalDpi xmlns:a14="http://schemas.microsoft.com/office/drawing/2010/main" val="0"/>
              </a:ext>
            </a:extLst>
          </a:blip>
          <a:srcRect t="487" b="487"/>
          <a:stretch>
            <a:fillRect/>
          </a:stretch>
        </p:blipFill>
        <p:spPr bwMode="auto">
          <a:xfrm>
            <a:off x="1520825" y="2513013"/>
            <a:ext cx="22288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Content Placeholder 3"/>
          <p:cNvPicPr>
            <a:picLocks noChangeAspect="1"/>
          </p:cNvPicPr>
          <p:nvPr/>
        </p:nvPicPr>
        <p:blipFill>
          <a:blip r:embed="rId3" cstate="print">
            <a:extLst>
              <a:ext uri="{28A0092B-C50C-407E-A947-70E740481C1C}">
                <a14:useLocalDpi xmlns:a14="http://schemas.microsoft.com/office/drawing/2010/main" val="0"/>
              </a:ext>
            </a:extLst>
          </a:blip>
          <a:srcRect t="487" b="487"/>
          <a:stretch>
            <a:fillRect/>
          </a:stretch>
        </p:blipFill>
        <p:spPr bwMode="auto">
          <a:xfrm>
            <a:off x="3092450" y="1287463"/>
            <a:ext cx="2227263"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Content Placeholder 3"/>
          <p:cNvPicPr>
            <a:picLocks noChangeAspect="1"/>
          </p:cNvPicPr>
          <p:nvPr/>
        </p:nvPicPr>
        <p:blipFill>
          <a:blip r:embed="rId3" cstate="print">
            <a:extLst>
              <a:ext uri="{28A0092B-C50C-407E-A947-70E740481C1C}">
                <a14:useLocalDpi xmlns:a14="http://schemas.microsoft.com/office/drawing/2010/main" val="0"/>
              </a:ext>
            </a:extLst>
          </a:blip>
          <a:srcRect t="487" b="487"/>
          <a:stretch>
            <a:fillRect/>
          </a:stretch>
        </p:blipFill>
        <p:spPr bwMode="auto">
          <a:xfrm>
            <a:off x="3808413" y="2635250"/>
            <a:ext cx="22288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Content Placeholder 3"/>
          <p:cNvPicPr>
            <a:picLocks noChangeAspect="1"/>
          </p:cNvPicPr>
          <p:nvPr/>
        </p:nvPicPr>
        <p:blipFill>
          <a:blip r:embed="rId3" cstate="print">
            <a:extLst>
              <a:ext uri="{28A0092B-C50C-407E-A947-70E740481C1C}">
                <a14:useLocalDpi xmlns:a14="http://schemas.microsoft.com/office/drawing/2010/main" val="0"/>
              </a:ext>
            </a:extLst>
          </a:blip>
          <a:srcRect t="487" b="487"/>
          <a:stretch>
            <a:fillRect/>
          </a:stretch>
        </p:blipFill>
        <p:spPr bwMode="auto">
          <a:xfrm>
            <a:off x="3808413" y="3860800"/>
            <a:ext cx="22288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Content Placeholder 3"/>
          <p:cNvPicPr>
            <a:picLocks noChangeAspect="1"/>
          </p:cNvPicPr>
          <p:nvPr/>
        </p:nvPicPr>
        <p:blipFill>
          <a:blip r:embed="rId3" cstate="print">
            <a:extLst>
              <a:ext uri="{28A0092B-C50C-407E-A947-70E740481C1C}">
                <a14:useLocalDpi xmlns:a14="http://schemas.microsoft.com/office/drawing/2010/main" val="0"/>
              </a:ext>
            </a:extLst>
          </a:blip>
          <a:srcRect t="487" b="487"/>
          <a:stretch>
            <a:fillRect/>
          </a:stretch>
        </p:blipFill>
        <p:spPr bwMode="auto">
          <a:xfrm>
            <a:off x="5167313" y="3341688"/>
            <a:ext cx="22288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Content Placeholder 3"/>
          <p:cNvPicPr>
            <a:picLocks noChangeAspect="1"/>
          </p:cNvPicPr>
          <p:nvPr/>
        </p:nvPicPr>
        <p:blipFill>
          <a:blip r:embed="rId3" cstate="print">
            <a:extLst>
              <a:ext uri="{28A0092B-C50C-407E-A947-70E740481C1C}">
                <a14:useLocalDpi xmlns:a14="http://schemas.microsoft.com/office/drawing/2010/main" val="0"/>
              </a:ext>
            </a:extLst>
          </a:blip>
          <a:srcRect t="487" b="487"/>
          <a:stretch>
            <a:fillRect/>
          </a:stretch>
        </p:blipFill>
        <p:spPr bwMode="auto">
          <a:xfrm>
            <a:off x="5167313" y="4330700"/>
            <a:ext cx="22288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8113" y="-38100"/>
            <a:ext cx="6162675" cy="779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60513" y="-96837"/>
            <a:ext cx="6162675" cy="779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rot="10800000" flipV="1">
            <a:off x="0" y="-2"/>
            <a:ext cx="9144000" cy="1107996"/>
          </a:xfrm>
          <a:prstGeom prst="rect">
            <a:avLst/>
          </a:prstGeom>
          <a:solidFill>
            <a:srgbClr val="FF0000"/>
          </a:solidFill>
        </p:spPr>
        <p:txBody>
          <a:bodyPr wrap="square">
            <a:spAutoFit/>
          </a:bodyPr>
          <a:lstStyle/>
          <a:p>
            <a:pPr algn="ctr"/>
            <a:r>
              <a:rPr lang="fa-IR" sz="6600" b="1" dirty="0"/>
              <a:t>بالا رفتن دمای کشنده بدن</a:t>
            </a:r>
            <a:endParaRPr lang="en-GB" sz="6600" b="1" dirty="0"/>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567238"/>
            <a:ext cx="2411760"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09600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209"/>
                                          </p:stCondLst>
                                        </p:cTn>
                                        <p:tgtEl>
                                          <p:spTgt spid="4"/>
                                        </p:tgtEl>
                                        <p:attrNameLst>
                                          <p:attrName>style.visibility</p:attrName>
                                        </p:attrNameLst>
                                      </p:cBhvr>
                                      <p:to>
                                        <p:strVal val="visible"/>
                                      </p:to>
                                    </p:set>
                                  </p:childTnLst>
                                </p:cTn>
                              </p:par>
                            </p:childTnLst>
                          </p:cTn>
                        </p:par>
                        <p:par>
                          <p:cTn id="7" fill="hold" nodeType="afterGroup">
                            <p:stCondLst>
                              <p:cond delay="210"/>
                            </p:stCondLst>
                            <p:childTnLst>
                              <p:par>
                                <p:cTn id="8" presetID="1" presetClass="entr" presetSubtype="0" fill="hold" nodeType="afterEffect">
                                  <p:stCondLst>
                                    <p:cond delay="0"/>
                                  </p:stCondLst>
                                  <p:childTnLst>
                                    <p:set>
                                      <p:cBhvr>
                                        <p:cTn id="9" dur="1" fill="hold">
                                          <p:stCondLst>
                                            <p:cond delay="209"/>
                                          </p:stCondLst>
                                        </p:cTn>
                                        <p:tgtEl>
                                          <p:spTgt spid="5"/>
                                        </p:tgtEl>
                                        <p:attrNameLst>
                                          <p:attrName>style.visibility</p:attrName>
                                        </p:attrNameLst>
                                      </p:cBhvr>
                                      <p:to>
                                        <p:strVal val="visible"/>
                                      </p:to>
                                    </p:set>
                                  </p:childTnLst>
                                </p:cTn>
                              </p:par>
                            </p:childTnLst>
                          </p:cTn>
                        </p:par>
                        <p:par>
                          <p:cTn id="10" fill="hold" nodeType="afterGroup">
                            <p:stCondLst>
                              <p:cond delay="420"/>
                            </p:stCondLst>
                            <p:childTnLst>
                              <p:par>
                                <p:cTn id="11" presetID="1" presetClass="entr" presetSubtype="0" fill="hold" nodeType="afterEffect">
                                  <p:stCondLst>
                                    <p:cond delay="0"/>
                                  </p:stCondLst>
                                  <p:childTnLst>
                                    <p:set>
                                      <p:cBhvr>
                                        <p:cTn id="12" dur="1" fill="hold">
                                          <p:stCondLst>
                                            <p:cond delay="209"/>
                                          </p:stCondLst>
                                        </p:cTn>
                                        <p:tgtEl>
                                          <p:spTgt spid="6"/>
                                        </p:tgtEl>
                                        <p:attrNameLst>
                                          <p:attrName>style.visibility</p:attrName>
                                        </p:attrNameLst>
                                      </p:cBhvr>
                                      <p:to>
                                        <p:strVal val="visible"/>
                                      </p:to>
                                    </p:set>
                                  </p:childTnLst>
                                </p:cTn>
                              </p:par>
                            </p:childTnLst>
                          </p:cTn>
                        </p:par>
                        <p:par>
                          <p:cTn id="13" fill="hold" nodeType="afterGroup">
                            <p:stCondLst>
                              <p:cond delay="630"/>
                            </p:stCondLst>
                            <p:childTnLst>
                              <p:par>
                                <p:cTn id="14" presetID="1" presetClass="entr" presetSubtype="0" fill="hold" nodeType="afterEffect">
                                  <p:stCondLst>
                                    <p:cond delay="0"/>
                                  </p:stCondLst>
                                  <p:childTnLst>
                                    <p:set>
                                      <p:cBhvr>
                                        <p:cTn id="15" dur="1" fill="hold">
                                          <p:stCondLst>
                                            <p:cond delay="209"/>
                                          </p:stCondLst>
                                        </p:cTn>
                                        <p:tgtEl>
                                          <p:spTgt spid="7"/>
                                        </p:tgtEl>
                                        <p:attrNameLst>
                                          <p:attrName>style.visibility</p:attrName>
                                        </p:attrNameLst>
                                      </p:cBhvr>
                                      <p:to>
                                        <p:strVal val="visible"/>
                                      </p:to>
                                    </p:set>
                                  </p:childTnLst>
                                </p:cTn>
                              </p:par>
                            </p:childTnLst>
                          </p:cTn>
                        </p:par>
                        <p:par>
                          <p:cTn id="16" fill="hold" nodeType="afterGroup">
                            <p:stCondLst>
                              <p:cond delay="840"/>
                            </p:stCondLst>
                            <p:childTnLst>
                              <p:par>
                                <p:cTn id="17" presetID="1" presetClass="entr" presetSubtype="0" fill="hold" nodeType="afterEffect">
                                  <p:stCondLst>
                                    <p:cond delay="0"/>
                                  </p:stCondLst>
                                  <p:childTnLst>
                                    <p:set>
                                      <p:cBhvr>
                                        <p:cTn id="18" dur="1" fill="hold">
                                          <p:stCondLst>
                                            <p:cond delay="209"/>
                                          </p:stCondLst>
                                        </p:cTn>
                                        <p:tgtEl>
                                          <p:spTgt spid="8"/>
                                        </p:tgtEl>
                                        <p:attrNameLst>
                                          <p:attrName>style.visibility</p:attrName>
                                        </p:attrNameLst>
                                      </p:cBhvr>
                                      <p:to>
                                        <p:strVal val="visible"/>
                                      </p:to>
                                    </p:set>
                                  </p:childTnLst>
                                </p:cTn>
                              </p:par>
                            </p:childTnLst>
                          </p:cTn>
                        </p:par>
                        <p:par>
                          <p:cTn id="19" fill="hold" nodeType="afterGroup">
                            <p:stCondLst>
                              <p:cond delay="1050"/>
                            </p:stCondLst>
                            <p:childTnLst>
                              <p:par>
                                <p:cTn id="20" presetID="1" presetClass="entr" presetSubtype="0" fill="hold" nodeType="afterEffect">
                                  <p:stCondLst>
                                    <p:cond delay="0"/>
                                  </p:stCondLst>
                                  <p:childTnLst>
                                    <p:set>
                                      <p:cBhvr>
                                        <p:cTn id="21" dur="1" fill="hold">
                                          <p:stCondLst>
                                            <p:cond delay="209"/>
                                          </p:stCondLst>
                                        </p:cTn>
                                        <p:tgtEl>
                                          <p:spTgt spid="9"/>
                                        </p:tgtEl>
                                        <p:attrNameLst>
                                          <p:attrName>style.visibility</p:attrName>
                                        </p:attrNameLst>
                                      </p:cBhvr>
                                      <p:to>
                                        <p:strVal val="visible"/>
                                      </p:to>
                                    </p:set>
                                  </p:childTnLst>
                                </p:cTn>
                              </p:par>
                            </p:childTnLst>
                          </p:cTn>
                        </p:par>
                        <p:par>
                          <p:cTn id="22" fill="hold" nodeType="afterGroup">
                            <p:stCondLst>
                              <p:cond delay="1260"/>
                            </p:stCondLst>
                            <p:childTnLst>
                              <p:par>
                                <p:cTn id="23" presetID="1" presetClass="entr" presetSubtype="0" fill="hold" nodeType="afterEffect">
                                  <p:stCondLst>
                                    <p:cond delay="0"/>
                                  </p:stCondLst>
                                  <p:childTnLst>
                                    <p:set>
                                      <p:cBhvr>
                                        <p:cTn id="24" dur="1" fill="hold">
                                          <p:stCondLst>
                                            <p:cond delay="209"/>
                                          </p:stCondLst>
                                        </p:cTn>
                                        <p:tgtEl>
                                          <p:spTgt spid="10"/>
                                        </p:tgtEl>
                                        <p:attrNameLst>
                                          <p:attrName>style.visibility</p:attrName>
                                        </p:attrNameLst>
                                      </p:cBhvr>
                                      <p:to>
                                        <p:strVal val="visible"/>
                                      </p:to>
                                    </p:set>
                                  </p:childTnLst>
                                </p:cTn>
                              </p:par>
                            </p:childTnLst>
                          </p:cTn>
                        </p:par>
                        <p:par>
                          <p:cTn id="25" fill="hold" nodeType="afterGroup">
                            <p:stCondLst>
                              <p:cond delay="1470"/>
                            </p:stCondLst>
                            <p:childTnLst>
                              <p:par>
                                <p:cTn id="26" presetID="1" presetClass="entr" presetSubtype="0" fill="hold" nodeType="afterEffect">
                                  <p:stCondLst>
                                    <p:cond delay="0"/>
                                  </p:stCondLst>
                                  <p:childTnLst>
                                    <p:set>
                                      <p:cBhvr>
                                        <p:cTn id="27" dur="1" fill="hold">
                                          <p:stCondLst>
                                            <p:cond delay="209"/>
                                          </p:stCondLst>
                                        </p:cTn>
                                        <p:tgtEl>
                                          <p:spTgt spid="11"/>
                                        </p:tgtEl>
                                        <p:attrNameLst>
                                          <p:attrName>style.visibility</p:attrName>
                                        </p:attrNameLst>
                                      </p:cBhvr>
                                      <p:to>
                                        <p:strVal val="visible"/>
                                      </p:to>
                                    </p:set>
                                  </p:childTnLst>
                                </p:cTn>
                              </p:par>
                            </p:childTnLst>
                          </p:cTn>
                        </p:par>
                        <p:par>
                          <p:cTn id="28" fill="hold" nodeType="afterGroup">
                            <p:stCondLst>
                              <p:cond delay="1680"/>
                            </p:stCondLst>
                            <p:childTnLst>
                              <p:par>
                                <p:cTn id="29" presetID="1" presetClass="entr" presetSubtype="0" fill="hold" nodeType="afterEffect">
                                  <p:stCondLst>
                                    <p:cond delay="0"/>
                                  </p:stCondLst>
                                  <p:childTnLst>
                                    <p:set>
                                      <p:cBhvr>
                                        <p:cTn id="30" dur="1" fill="hold">
                                          <p:stCondLst>
                                            <p:cond delay="209"/>
                                          </p:stCondLst>
                                        </p:cTn>
                                        <p:tgtEl>
                                          <p:spTgt spid="12"/>
                                        </p:tgtEl>
                                        <p:attrNameLst>
                                          <p:attrName>style.visibility</p:attrName>
                                        </p:attrNameLst>
                                      </p:cBhvr>
                                      <p:to>
                                        <p:strVal val="visible"/>
                                      </p:to>
                                    </p:set>
                                  </p:childTnLst>
                                </p:cTn>
                              </p:par>
                            </p:childTnLst>
                          </p:cTn>
                        </p:par>
                        <p:par>
                          <p:cTn id="31" fill="hold" nodeType="afterGroup">
                            <p:stCondLst>
                              <p:cond delay="1890"/>
                            </p:stCondLst>
                            <p:childTnLst>
                              <p:par>
                                <p:cTn id="32" presetID="1" presetClass="entr" presetSubtype="0" fill="hold" nodeType="afterEffect">
                                  <p:stCondLst>
                                    <p:cond delay="0"/>
                                  </p:stCondLst>
                                  <p:childTnLst>
                                    <p:set>
                                      <p:cBhvr>
                                        <p:cTn id="33" dur="1" fill="hold">
                                          <p:stCondLst>
                                            <p:cond delay="209"/>
                                          </p:stCondLst>
                                        </p:cTn>
                                        <p:tgtEl>
                                          <p:spTgt spid="13"/>
                                        </p:tgtEl>
                                        <p:attrNameLst>
                                          <p:attrName>style.visibility</p:attrName>
                                        </p:attrNameLst>
                                      </p:cBhvr>
                                      <p:to>
                                        <p:strVal val="visible"/>
                                      </p:to>
                                    </p:set>
                                  </p:childTnLst>
                                </p:cTn>
                              </p:par>
                            </p:childTnLst>
                          </p:cTn>
                        </p:par>
                        <p:par>
                          <p:cTn id="34" fill="hold" nodeType="afterGroup">
                            <p:stCondLst>
                              <p:cond delay="2100"/>
                            </p:stCondLst>
                            <p:childTnLst>
                              <p:par>
                                <p:cTn id="35" presetID="1" presetClass="entr" presetSubtype="0" fill="hold" nodeType="afterEffect">
                                  <p:stCondLst>
                                    <p:cond delay="0"/>
                                  </p:stCondLst>
                                  <p:childTnLst>
                                    <p:set>
                                      <p:cBhvr>
                                        <p:cTn id="36" dur="1" fill="hold">
                                          <p:stCondLst>
                                            <p:cond delay="209"/>
                                          </p:stCondLst>
                                        </p:cTn>
                                        <p:tgtEl>
                                          <p:spTgt spid="14"/>
                                        </p:tgtEl>
                                        <p:attrNameLst>
                                          <p:attrName>style.visibility</p:attrName>
                                        </p:attrNameLst>
                                      </p:cBhvr>
                                      <p:to>
                                        <p:strVal val="visible"/>
                                      </p:to>
                                    </p:set>
                                  </p:childTnLst>
                                </p:cTn>
                              </p:par>
                            </p:childTnLst>
                          </p:cTn>
                        </p:par>
                        <p:par>
                          <p:cTn id="37" fill="hold" nodeType="afterGroup">
                            <p:stCondLst>
                              <p:cond delay="2310"/>
                            </p:stCondLst>
                            <p:childTnLst>
                              <p:par>
                                <p:cTn id="38" presetID="1" presetClass="entr" presetSubtype="0" fill="hold" nodeType="afterEffect">
                                  <p:stCondLst>
                                    <p:cond delay="0"/>
                                  </p:stCondLst>
                                  <p:childTnLst>
                                    <p:set>
                                      <p:cBhvr>
                                        <p:cTn id="39" dur="1" fill="hold">
                                          <p:stCondLst>
                                            <p:cond delay="209"/>
                                          </p:stCondLst>
                                        </p:cTn>
                                        <p:tgtEl>
                                          <p:spTgt spid="15"/>
                                        </p:tgtEl>
                                        <p:attrNameLst>
                                          <p:attrName>style.visibility</p:attrName>
                                        </p:attrNameLst>
                                      </p:cBhvr>
                                      <p:to>
                                        <p:strVal val="visible"/>
                                      </p:to>
                                    </p:set>
                                  </p:childTnLst>
                                </p:cTn>
                              </p:par>
                            </p:childTnLst>
                          </p:cTn>
                        </p:par>
                        <p:par>
                          <p:cTn id="40" fill="hold" nodeType="afterGroup">
                            <p:stCondLst>
                              <p:cond delay="2520"/>
                            </p:stCondLst>
                            <p:childTnLst>
                              <p:par>
                                <p:cTn id="41" presetID="1" presetClass="entr" presetSubtype="0" fill="hold" nodeType="afterEffect">
                                  <p:stCondLst>
                                    <p:cond delay="0"/>
                                  </p:stCondLst>
                                  <p:childTnLst>
                                    <p:set>
                                      <p:cBhvr>
                                        <p:cTn id="42" dur="1" fill="hold">
                                          <p:stCondLst>
                                            <p:cond delay="209"/>
                                          </p:stCondLst>
                                        </p:cTn>
                                        <p:tgtEl>
                                          <p:spTgt spid="16"/>
                                        </p:tgtEl>
                                        <p:attrNameLst>
                                          <p:attrName>style.visibility</p:attrName>
                                        </p:attrNameLst>
                                      </p:cBhvr>
                                      <p:to>
                                        <p:strVal val="visible"/>
                                      </p:to>
                                    </p:set>
                                  </p:childTnLst>
                                </p:cTn>
                              </p:par>
                            </p:childTnLst>
                          </p:cTn>
                        </p:par>
                        <p:par>
                          <p:cTn id="43" fill="hold" nodeType="afterGroup">
                            <p:stCondLst>
                              <p:cond delay="2730"/>
                            </p:stCondLst>
                            <p:childTnLst>
                              <p:par>
                                <p:cTn id="44" presetID="1" presetClass="entr" presetSubtype="0" fill="hold" nodeType="afterEffect">
                                  <p:stCondLst>
                                    <p:cond delay="0"/>
                                  </p:stCondLst>
                                  <p:childTnLst>
                                    <p:set>
                                      <p:cBhvr>
                                        <p:cTn id="45" dur="1" fill="hold">
                                          <p:stCondLst>
                                            <p:cond delay="209"/>
                                          </p:stCondLst>
                                        </p:cTn>
                                        <p:tgtEl>
                                          <p:spTgt spid="17"/>
                                        </p:tgtEl>
                                        <p:attrNameLst>
                                          <p:attrName>style.visibility</p:attrName>
                                        </p:attrNameLst>
                                      </p:cBhvr>
                                      <p:to>
                                        <p:strVal val="visible"/>
                                      </p:to>
                                    </p:set>
                                  </p:childTnLst>
                                </p:cTn>
                              </p:par>
                            </p:childTnLst>
                          </p:cTn>
                        </p:par>
                        <p:par>
                          <p:cTn id="46" fill="hold" nodeType="afterGroup">
                            <p:stCondLst>
                              <p:cond delay="2940"/>
                            </p:stCondLst>
                            <p:childTnLst>
                              <p:par>
                                <p:cTn id="47" presetID="1" presetClass="entr" presetSubtype="0" fill="hold" nodeType="afterEffect">
                                  <p:stCondLst>
                                    <p:cond delay="0"/>
                                  </p:stCondLst>
                                  <p:childTnLst>
                                    <p:set>
                                      <p:cBhvr>
                                        <p:cTn id="48" dur="1" fill="hold">
                                          <p:stCondLst>
                                            <p:cond delay="209"/>
                                          </p:stCondLst>
                                        </p:cTn>
                                        <p:tgtEl>
                                          <p:spTgt spid="18"/>
                                        </p:tgtEl>
                                        <p:attrNameLst>
                                          <p:attrName>style.visibility</p:attrName>
                                        </p:attrNameLst>
                                      </p:cBhvr>
                                      <p:to>
                                        <p:strVal val="visible"/>
                                      </p:to>
                                    </p:set>
                                  </p:childTnLst>
                                </p:cTn>
                              </p:par>
                            </p:childTnLst>
                          </p:cTn>
                        </p:par>
                        <p:par>
                          <p:cTn id="49" fill="hold" nodeType="afterGroup">
                            <p:stCondLst>
                              <p:cond delay="3150"/>
                            </p:stCondLst>
                            <p:childTnLst>
                              <p:par>
                                <p:cTn id="50" presetID="1" presetClass="entr" presetSubtype="0" fill="hold" nodeType="afterEffect">
                                  <p:stCondLst>
                                    <p:cond delay="0"/>
                                  </p:stCondLst>
                                  <p:childTnLst>
                                    <p:set>
                                      <p:cBhvr>
                                        <p:cTn id="51" dur="1" fill="hold">
                                          <p:stCondLst>
                                            <p:cond delay="209"/>
                                          </p:stCondLst>
                                        </p:cTn>
                                        <p:tgtEl>
                                          <p:spTgt spid="19"/>
                                        </p:tgtEl>
                                        <p:attrNameLst>
                                          <p:attrName>style.visibility</p:attrName>
                                        </p:attrNameLst>
                                      </p:cBhvr>
                                      <p:to>
                                        <p:strVal val="visible"/>
                                      </p:to>
                                    </p:set>
                                  </p:childTnLst>
                                </p:cTn>
                              </p:par>
                            </p:childTnLst>
                          </p:cTn>
                        </p:par>
                        <p:par>
                          <p:cTn id="52" fill="hold" nodeType="afterGroup">
                            <p:stCondLst>
                              <p:cond delay="3360"/>
                            </p:stCondLst>
                            <p:childTnLst>
                              <p:par>
                                <p:cTn id="53" presetID="1" presetClass="entr" presetSubtype="0" fill="hold" nodeType="afterEffect">
                                  <p:stCondLst>
                                    <p:cond delay="0"/>
                                  </p:stCondLst>
                                  <p:childTnLst>
                                    <p:set>
                                      <p:cBhvr>
                                        <p:cTn id="54" dur="1" fill="hold">
                                          <p:stCondLst>
                                            <p:cond delay="209"/>
                                          </p:stCondLst>
                                        </p:cTn>
                                        <p:tgtEl>
                                          <p:spTgt spid="20"/>
                                        </p:tgtEl>
                                        <p:attrNameLst>
                                          <p:attrName>style.visibility</p:attrName>
                                        </p:attrNameLst>
                                      </p:cBhvr>
                                      <p:to>
                                        <p:strVal val="visible"/>
                                      </p:to>
                                    </p:set>
                                  </p:childTnLst>
                                </p:cTn>
                              </p:par>
                            </p:childTnLst>
                          </p:cTn>
                        </p:par>
                        <p:par>
                          <p:cTn id="55" fill="hold" nodeType="afterGroup">
                            <p:stCondLst>
                              <p:cond delay="3570"/>
                            </p:stCondLst>
                            <p:childTnLst>
                              <p:par>
                                <p:cTn id="56" presetID="1" presetClass="entr" presetSubtype="0" fill="hold" nodeType="afterEffect">
                                  <p:stCondLst>
                                    <p:cond delay="0"/>
                                  </p:stCondLst>
                                  <p:childTnLst>
                                    <p:set>
                                      <p:cBhvr>
                                        <p:cTn id="57" dur="1" fill="hold">
                                          <p:stCondLst>
                                            <p:cond delay="209"/>
                                          </p:stCondLst>
                                        </p:cTn>
                                        <p:tgtEl>
                                          <p:spTgt spid="21"/>
                                        </p:tgtEl>
                                        <p:attrNameLst>
                                          <p:attrName>style.visibility</p:attrName>
                                        </p:attrNameLst>
                                      </p:cBhvr>
                                      <p:to>
                                        <p:strVal val="visible"/>
                                      </p:to>
                                    </p:set>
                                  </p:childTnLst>
                                </p:cTn>
                              </p:par>
                            </p:childTnLst>
                          </p:cTn>
                        </p:par>
                        <p:par>
                          <p:cTn id="58" fill="hold" nodeType="afterGroup">
                            <p:stCondLst>
                              <p:cond delay="3780"/>
                            </p:stCondLst>
                            <p:childTnLst>
                              <p:par>
                                <p:cTn id="59" presetID="1" presetClass="entr" presetSubtype="0" fill="hold" nodeType="afterEffect">
                                  <p:stCondLst>
                                    <p:cond delay="0"/>
                                  </p:stCondLst>
                                  <p:childTnLst>
                                    <p:set>
                                      <p:cBhvr>
                                        <p:cTn id="60" dur="1" fill="hold">
                                          <p:stCondLst>
                                            <p:cond delay="209"/>
                                          </p:stCondLst>
                                        </p:cTn>
                                        <p:tgtEl>
                                          <p:spTgt spid="22"/>
                                        </p:tgtEl>
                                        <p:attrNameLst>
                                          <p:attrName>style.visibility</p:attrName>
                                        </p:attrNameLst>
                                      </p:cBhvr>
                                      <p:to>
                                        <p:strVal val="visible"/>
                                      </p:to>
                                    </p:set>
                                  </p:childTnLst>
                                </p:cTn>
                              </p:par>
                            </p:childTnLst>
                          </p:cTn>
                        </p:par>
                        <p:par>
                          <p:cTn id="61" fill="hold" nodeType="afterGroup">
                            <p:stCondLst>
                              <p:cond delay="3990"/>
                            </p:stCondLst>
                            <p:childTnLst>
                              <p:par>
                                <p:cTn id="62" presetID="1" presetClass="entr" presetSubtype="0" fill="hold" nodeType="afterEffect">
                                  <p:stCondLst>
                                    <p:cond delay="0"/>
                                  </p:stCondLst>
                                  <p:childTnLst>
                                    <p:set>
                                      <p:cBhvr>
                                        <p:cTn id="63" dur="1" fill="hold">
                                          <p:stCondLst>
                                            <p:cond delay="209"/>
                                          </p:stCondLst>
                                        </p:cTn>
                                        <p:tgtEl>
                                          <p:spTgt spid="23"/>
                                        </p:tgtEl>
                                        <p:attrNameLst>
                                          <p:attrName>style.visibility</p:attrName>
                                        </p:attrNameLst>
                                      </p:cBhvr>
                                      <p:to>
                                        <p:strVal val="visible"/>
                                      </p:to>
                                    </p:set>
                                  </p:childTnLst>
                                </p:cTn>
                              </p:par>
                            </p:childTnLst>
                          </p:cTn>
                        </p:par>
                        <p:par>
                          <p:cTn id="64" fill="hold" nodeType="afterGroup">
                            <p:stCondLst>
                              <p:cond delay="4200"/>
                            </p:stCondLst>
                            <p:childTnLst>
                              <p:par>
                                <p:cTn id="65" presetID="1" presetClass="entr" presetSubtype="0" fill="hold" nodeType="afterEffect">
                                  <p:stCondLst>
                                    <p:cond delay="0"/>
                                  </p:stCondLst>
                                  <p:childTnLst>
                                    <p:set>
                                      <p:cBhvr>
                                        <p:cTn id="66" dur="1" fill="hold">
                                          <p:stCondLst>
                                            <p:cond delay="209"/>
                                          </p:stCondLst>
                                        </p:cTn>
                                        <p:tgtEl>
                                          <p:spTgt spid="24"/>
                                        </p:tgtEl>
                                        <p:attrNameLst>
                                          <p:attrName>style.visibility</p:attrName>
                                        </p:attrNameLst>
                                      </p:cBhvr>
                                      <p:to>
                                        <p:strVal val="visible"/>
                                      </p:to>
                                    </p:set>
                                  </p:childTnLst>
                                </p:cTn>
                              </p:par>
                            </p:childTnLst>
                          </p:cTn>
                        </p:par>
                        <p:par>
                          <p:cTn id="67" fill="hold" nodeType="afterGroup">
                            <p:stCondLst>
                              <p:cond delay="4410"/>
                            </p:stCondLst>
                            <p:childTnLst>
                              <p:par>
                                <p:cTn id="68" presetID="1" presetClass="entr" presetSubtype="0" fill="hold" nodeType="afterEffect">
                                  <p:stCondLst>
                                    <p:cond delay="0"/>
                                  </p:stCondLst>
                                  <p:childTnLst>
                                    <p:set>
                                      <p:cBhvr>
                                        <p:cTn id="69" dur="1" fill="hold">
                                          <p:stCondLst>
                                            <p:cond delay="209"/>
                                          </p:stCondLst>
                                        </p:cTn>
                                        <p:tgtEl>
                                          <p:spTgt spid="25"/>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nodeType="clickEffect">
                                  <p:stCondLst>
                                    <p:cond delay="0"/>
                                  </p:stCondLst>
                                  <p:childTnLst>
                                    <p:set>
                                      <p:cBhvr>
                                        <p:cTn id="73" dur="1" fill="hold">
                                          <p:stCondLst>
                                            <p:cond delay="0"/>
                                          </p:stCondLst>
                                        </p:cTn>
                                        <p:tgtEl>
                                          <p:spTgt spid="26"/>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algn="r" rtl="1" eaLnBrk="1" hangingPunct="1"/>
            <a:r>
              <a:rPr lang="fa-IR" sz="4000" b="1" dirty="0" smtClean="0">
                <a:solidFill>
                  <a:schemeClr val="tx1"/>
                </a:solidFill>
              </a:rPr>
              <a:t>در خاورمیانه رو به گسترش است!</a:t>
            </a:r>
            <a:endParaRPr lang="en-US" sz="4000" b="1" dirty="0" smtClean="0">
              <a:solidFill>
                <a:schemeClr val="tx1"/>
              </a:solidFill>
            </a:endParaRPr>
          </a:p>
        </p:txBody>
      </p:sp>
      <p:sp>
        <p:nvSpPr>
          <p:cNvPr id="6" name="Footer Placeholder 5"/>
          <p:cNvSpPr>
            <a:spLocks noGrp="1"/>
          </p:cNvSpPr>
          <p:nvPr>
            <p:ph type="ftr" sz="quarter" idx="11"/>
          </p:nvPr>
        </p:nvSpPr>
        <p:spPr/>
        <p:txBody>
          <a:bodyPr/>
          <a:lstStyle/>
          <a:p>
            <a:r>
              <a:rPr lang="en-US" dirty="0" smtClean="0"/>
              <a:t>Stimulants</a:t>
            </a:r>
            <a:endParaRPr lang="en-US" dirty="0"/>
          </a:p>
        </p:txBody>
      </p:sp>
      <p:sp>
        <p:nvSpPr>
          <p:cNvPr id="5" name="Slide Number Placeholder 4"/>
          <p:cNvSpPr>
            <a:spLocks noGrp="1"/>
          </p:cNvSpPr>
          <p:nvPr>
            <p:ph type="sldNum" sz="quarter" idx="12"/>
          </p:nvPr>
        </p:nvSpPr>
        <p:spPr/>
        <p:txBody>
          <a:bodyPr/>
          <a:lstStyle/>
          <a:p>
            <a:fld id="{E7CC7B71-E27F-4463-8DB7-4B4149650D32}" type="slidenum">
              <a:rPr lang="en-US" smtClean="0"/>
              <a:pPr/>
              <a:t>83</a:t>
            </a:fld>
            <a:endParaRPr lang="en-US"/>
          </a:p>
        </p:txBody>
      </p:sp>
      <p:pic>
        <p:nvPicPr>
          <p:cNvPr id="18435" name="Picture 3"/>
          <p:cNvPicPr>
            <a:picLocks noGrp="1" noChangeAspect="1" noChangeArrowheads="1"/>
          </p:cNvPicPr>
          <p:nvPr>
            <p:ph sz="quarter" idx="1"/>
          </p:nvPr>
        </p:nvPicPr>
        <p:blipFill>
          <a:blip r:embed="rId2" cstate="print"/>
          <a:stretch>
            <a:fillRect/>
          </a:stretch>
        </p:blipFill>
        <p:spPr>
          <a:xfrm>
            <a:off x="1275792" y="1527175"/>
            <a:ext cx="6555904" cy="4572000"/>
          </a:xfrm>
          <a:noFill/>
        </p:spPr>
      </p:pic>
      <p:sp>
        <p:nvSpPr>
          <p:cNvPr id="4" name="Left Arrow 3"/>
          <p:cNvSpPr/>
          <p:nvPr/>
        </p:nvSpPr>
        <p:spPr>
          <a:xfrm>
            <a:off x="7715272" y="3214686"/>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416827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0482" name="Rectangle 6"/>
          <p:cNvSpPr>
            <a:spLocks noGrp="1" noChangeArrowheads="1"/>
          </p:cNvSpPr>
          <p:nvPr>
            <p:ph type="title"/>
          </p:nvPr>
        </p:nvSpPr>
        <p:spPr/>
        <p:txBody>
          <a:bodyPr>
            <a:normAutofit/>
          </a:bodyPr>
          <a:lstStyle/>
          <a:p>
            <a:pPr eaLnBrk="1" hangingPunct="1"/>
            <a:r>
              <a:rPr lang="fa-IR" sz="3600" b="1" dirty="0" smtClean="0">
                <a:solidFill>
                  <a:schemeClr val="tx1"/>
                </a:solidFill>
              </a:rPr>
              <a:t>کشفیات در عربستان</a:t>
            </a:r>
            <a:endParaRPr lang="en-US" sz="3600" b="1" dirty="0" smtClean="0">
              <a:solidFill>
                <a:schemeClr val="tx1"/>
              </a:solidFill>
            </a:endParaRPr>
          </a:p>
        </p:txBody>
      </p:sp>
      <p:sp>
        <p:nvSpPr>
          <p:cNvPr id="6" name="Footer Placeholder 5"/>
          <p:cNvSpPr>
            <a:spLocks noGrp="1"/>
          </p:cNvSpPr>
          <p:nvPr>
            <p:ph type="ftr" sz="quarter" idx="11"/>
          </p:nvPr>
        </p:nvSpPr>
        <p:spPr/>
        <p:txBody>
          <a:bodyPr/>
          <a:lstStyle/>
          <a:p>
            <a:r>
              <a:rPr lang="en-US" smtClean="0"/>
              <a:t>Stimulants</a:t>
            </a:r>
            <a:endParaRPr lang="en-US" dirty="0"/>
          </a:p>
        </p:txBody>
      </p:sp>
      <p:sp>
        <p:nvSpPr>
          <p:cNvPr id="5" name="Slide Number Placeholder 4"/>
          <p:cNvSpPr>
            <a:spLocks noGrp="1"/>
          </p:cNvSpPr>
          <p:nvPr>
            <p:ph type="sldNum" sz="quarter" idx="12"/>
          </p:nvPr>
        </p:nvSpPr>
        <p:spPr/>
        <p:txBody>
          <a:bodyPr/>
          <a:lstStyle/>
          <a:p>
            <a:fld id="{E7CC7B71-E27F-4463-8DB7-4B4149650D32}" type="slidenum">
              <a:rPr lang="en-US" smtClean="0"/>
              <a:pPr/>
              <a:t>84</a:t>
            </a:fld>
            <a:endParaRPr lang="en-US"/>
          </a:p>
        </p:txBody>
      </p:sp>
      <p:pic>
        <p:nvPicPr>
          <p:cNvPr id="20483" name="Picture 5"/>
          <p:cNvPicPr>
            <a:picLocks noGrp="1" noChangeAspect="1" noChangeArrowheads="1"/>
          </p:cNvPicPr>
          <p:nvPr>
            <p:ph sz="quarter" idx="1"/>
          </p:nvPr>
        </p:nvPicPr>
        <p:blipFill>
          <a:blip r:embed="rId2" cstate="print"/>
          <a:stretch>
            <a:fillRect/>
          </a:stretch>
        </p:blipFill>
        <p:spPr>
          <a:xfrm>
            <a:off x="2786278" y="1527175"/>
            <a:ext cx="3534931" cy="4572000"/>
          </a:xfrm>
          <a:noFill/>
        </p:spPr>
      </p:pic>
      <p:sp>
        <p:nvSpPr>
          <p:cNvPr id="4" name="Rounded Rectangle 3"/>
          <p:cNvSpPr/>
          <p:nvPr/>
        </p:nvSpPr>
        <p:spPr>
          <a:xfrm>
            <a:off x="0" y="5286364"/>
            <a:ext cx="2928926" cy="1571636"/>
          </a:xfrm>
          <a:prstGeom prst="roundRect">
            <a:avLst>
              <a:gd name="adj" fmla="val 654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800" dirty="0" smtClean="0">
                <a:solidFill>
                  <a:srgbClr val="FFFF00"/>
                </a:solidFill>
                <a:cs typeface="B Zar" panose="00000400000000000000" pitchFamily="2" charset="-78"/>
              </a:rPr>
              <a:t>تا 400 هزار مصرف کننده در عربستان</a:t>
            </a:r>
            <a:endParaRPr lang="en-US" sz="2800" dirty="0">
              <a:solidFill>
                <a:srgbClr val="FFFF00"/>
              </a:solidFill>
              <a:cs typeface="B Zar" panose="00000400000000000000" pitchFamily="2" charset="-78"/>
            </a:endParaRPr>
          </a:p>
        </p:txBody>
      </p:sp>
    </p:spTree>
    <p:extLst>
      <p:ext uri="{BB962C8B-B14F-4D97-AF65-F5344CB8AC3E}">
        <p14:creationId xmlns:p14="http://schemas.microsoft.com/office/powerpoint/2010/main" val="370784366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5400" b="1" dirty="0" smtClean="0">
                <a:solidFill>
                  <a:schemeClr val="tx1"/>
                </a:solidFill>
              </a:rPr>
              <a:t>کروکودیل</a:t>
            </a:r>
            <a:endParaRPr lang="en-US" sz="5400" b="1" dirty="0">
              <a:solidFill>
                <a:schemeClr val="tx1"/>
              </a:solidFill>
            </a:endParaRPr>
          </a:p>
        </p:txBody>
      </p:sp>
      <p:sp>
        <p:nvSpPr>
          <p:cNvPr id="3" name="Content Placeholder 2"/>
          <p:cNvSpPr>
            <a:spLocks noGrp="1"/>
          </p:cNvSpPr>
          <p:nvPr>
            <p:ph sz="quarter" idx="1"/>
          </p:nvPr>
        </p:nvSpPr>
        <p:spPr/>
        <p:txBody>
          <a:bodyPr>
            <a:normAutofit lnSpcReduction="10000"/>
          </a:bodyPr>
          <a:lstStyle/>
          <a:p>
            <a:r>
              <a:rPr lang="fa-IR" sz="4000" dirty="0">
                <a:cs typeface="B Zar" panose="00000400000000000000" pitchFamily="2" charset="-78"/>
              </a:rPr>
              <a:t>ماده مخدر کروکودیل از ترکیب </a:t>
            </a:r>
            <a:r>
              <a:rPr lang="fa-IR" sz="4000" dirty="0" smtClean="0">
                <a:cs typeface="B Zar" panose="00000400000000000000" pitchFamily="2" charset="-78"/>
              </a:rPr>
              <a:t>  “</a:t>
            </a:r>
            <a:r>
              <a:rPr lang="fa-IR" sz="4000" b="1" dirty="0">
                <a:solidFill>
                  <a:srgbClr val="C00000"/>
                </a:solidFill>
                <a:cs typeface="B Zar" panose="00000400000000000000" pitchFamily="2" charset="-78"/>
              </a:rPr>
              <a:t>قرص کدئین” با “بنزین”، “تینر”، “ید”، </a:t>
            </a:r>
            <a:r>
              <a:rPr lang="fa-IR" sz="4000" b="1" dirty="0" smtClean="0">
                <a:solidFill>
                  <a:srgbClr val="C00000"/>
                </a:solidFill>
                <a:cs typeface="B Zar" panose="00000400000000000000" pitchFamily="2" charset="-78"/>
              </a:rPr>
              <a:t> </a:t>
            </a:r>
            <a:r>
              <a:rPr lang="fa-IR" sz="4000" b="1" dirty="0">
                <a:solidFill>
                  <a:srgbClr val="C00000"/>
                </a:solidFill>
                <a:cs typeface="B Zar" panose="00000400000000000000" pitchFamily="2" charset="-78"/>
              </a:rPr>
              <a:t>“جوهر نمک” و “فسفر قرمز” </a:t>
            </a:r>
            <a:r>
              <a:rPr lang="fa-IR" sz="4000" dirty="0">
                <a:cs typeface="B Zar" panose="00000400000000000000" pitchFamily="2" charset="-78"/>
              </a:rPr>
              <a:t>تولید می‌شود</a:t>
            </a:r>
            <a:r>
              <a:rPr lang="en-US" sz="4000" dirty="0">
                <a:cs typeface="B Zar" panose="00000400000000000000" pitchFamily="2" charset="-78"/>
              </a:rPr>
              <a:t>.</a:t>
            </a:r>
            <a:br>
              <a:rPr lang="en-US" sz="4000" dirty="0">
                <a:cs typeface="B Zar" panose="00000400000000000000" pitchFamily="2" charset="-78"/>
              </a:rPr>
            </a:br>
            <a:r>
              <a:rPr lang="fa-IR" sz="4000" dirty="0">
                <a:cs typeface="B Zar" panose="00000400000000000000" pitchFamily="2" charset="-78"/>
              </a:rPr>
              <a:t>این ماده مخدر </a:t>
            </a:r>
            <a:r>
              <a:rPr lang="fa-IR" sz="4000" dirty="0" smtClean="0">
                <a:cs typeface="B Zar" panose="00000400000000000000" pitchFamily="2" charset="-78"/>
              </a:rPr>
              <a:t> کشنده   </a:t>
            </a:r>
            <a:r>
              <a:rPr lang="fa-IR" sz="4000" dirty="0">
                <a:cs typeface="B Zar" panose="00000400000000000000" pitchFamily="2" charset="-78"/>
              </a:rPr>
              <a:t>به عنوان </a:t>
            </a:r>
            <a:r>
              <a:rPr lang="fa-IR" sz="4000" dirty="0" smtClean="0">
                <a:cs typeface="B Zar" panose="00000400000000000000" pitchFamily="2" charset="-78"/>
              </a:rPr>
              <a:t> جایگزینی   برای </a:t>
            </a:r>
            <a:r>
              <a:rPr lang="fa-IR" sz="4000" dirty="0">
                <a:cs typeface="B Zar" panose="00000400000000000000" pitchFamily="2" charset="-78"/>
              </a:rPr>
              <a:t>«هروئین» تبدیل شده و قیمت آن به مراتب پایین‌تر از این ماده مخدر (هروئین) است، </a:t>
            </a:r>
            <a:r>
              <a:rPr lang="fa-IR" sz="4000" dirty="0" smtClean="0">
                <a:cs typeface="B Zar" panose="00000400000000000000" pitchFamily="2" charset="-78"/>
              </a:rPr>
              <a:t> اما   به    دلیل </a:t>
            </a:r>
            <a:r>
              <a:rPr lang="fa-IR" sz="4000" dirty="0">
                <a:cs typeface="B Zar" panose="00000400000000000000" pitchFamily="2" charset="-78"/>
              </a:rPr>
              <a:t>مواد خطرناکی که در آن وجود دارد، از هروئین کشنده‌تر است</a:t>
            </a:r>
            <a:r>
              <a:rPr lang="en-US" dirty="0"/>
              <a:t>.</a:t>
            </a:r>
          </a:p>
        </p:txBody>
      </p:sp>
    </p:spTree>
    <p:extLst>
      <p:ext uri="{BB962C8B-B14F-4D97-AF65-F5344CB8AC3E}">
        <p14:creationId xmlns:p14="http://schemas.microsoft.com/office/powerpoint/2010/main" val="8607576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C:\Users\Asus\Deskto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392"/>
            <a:ext cx="9144000" cy="676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8009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C:\Users\Asus\Desktop\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8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6009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Asus\Deskto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264" y="1162372"/>
            <a:ext cx="5019472" cy="43609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sus\Desktop\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3627" y="1197243"/>
            <a:ext cx="5116748" cy="42938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sus\Desktop\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2809" y="1173996"/>
            <a:ext cx="5058383" cy="433859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sus\Desktop\inde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6350" y="1278610"/>
            <a:ext cx="5311302" cy="41373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sus\Desktop\450578b8a611d2c1d19c99e3d5261e1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597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8620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Asus\Deskto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1"/>
            <a:ext cx="9324528"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352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32770" name="Rectangle 5"/>
          <p:cNvSpPr>
            <a:spLocks noChangeArrowheads="1"/>
          </p:cNvSpPr>
          <p:nvPr/>
        </p:nvSpPr>
        <p:spPr bwMode="auto">
          <a:xfrm>
            <a:off x="1285875" y="1214438"/>
            <a:ext cx="7416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dakanian Traditional " pitchFamily="2" charset="-78"/>
              </a:defRPr>
            </a:lvl1pPr>
            <a:lvl2pPr marL="742950" indent="-285750" eaLnBrk="0" hangingPunct="0">
              <a:defRPr>
                <a:solidFill>
                  <a:schemeClr val="tx1"/>
                </a:solidFill>
                <a:latin typeface="Arial" charset="0"/>
                <a:cs typeface="Ardakanian Traditional " pitchFamily="2" charset="-78"/>
              </a:defRPr>
            </a:lvl2pPr>
            <a:lvl3pPr marL="1143000" indent="-228600" eaLnBrk="0" hangingPunct="0">
              <a:defRPr>
                <a:solidFill>
                  <a:schemeClr val="tx1"/>
                </a:solidFill>
                <a:latin typeface="Arial" charset="0"/>
                <a:cs typeface="Ardakanian Traditional " pitchFamily="2" charset="-78"/>
              </a:defRPr>
            </a:lvl3pPr>
            <a:lvl4pPr marL="1600200" indent="-228600" eaLnBrk="0" hangingPunct="0">
              <a:defRPr>
                <a:solidFill>
                  <a:schemeClr val="tx1"/>
                </a:solidFill>
                <a:latin typeface="Arial" charset="0"/>
                <a:cs typeface="Ardakanian Traditional " pitchFamily="2" charset="-78"/>
              </a:defRPr>
            </a:lvl4pPr>
            <a:lvl5pPr marL="2057400" indent="-228600" eaLnBrk="0" hangingPunct="0">
              <a:defRPr>
                <a:solidFill>
                  <a:schemeClr val="tx1"/>
                </a:solidFill>
                <a:latin typeface="Arial" charset="0"/>
                <a:cs typeface="Ardakanian Traditional " pitchFamily="2" charset="-78"/>
              </a:defRPr>
            </a:lvl5pPr>
            <a:lvl6pPr marL="2514600" indent="-228600" algn="r" rtl="1" eaLnBrk="0" fontAlgn="base" hangingPunct="0">
              <a:spcBef>
                <a:spcPct val="0"/>
              </a:spcBef>
              <a:spcAft>
                <a:spcPct val="0"/>
              </a:spcAft>
              <a:defRPr>
                <a:solidFill>
                  <a:schemeClr val="tx1"/>
                </a:solidFill>
                <a:latin typeface="Arial" charset="0"/>
                <a:cs typeface="Ardakanian Traditional " pitchFamily="2" charset="-78"/>
              </a:defRPr>
            </a:lvl6pPr>
            <a:lvl7pPr marL="2971800" indent="-228600" algn="r" rtl="1" eaLnBrk="0" fontAlgn="base" hangingPunct="0">
              <a:spcBef>
                <a:spcPct val="0"/>
              </a:spcBef>
              <a:spcAft>
                <a:spcPct val="0"/>
              </a:spcAft>
              <a:defRPr>
                <a:solidFill>
                  <a:schemeClr val="tx1"/>
                </a:solidFill>
                <a:latin typeface="Arial" charset="0"/>
                <a:cs typeface="Ardakanian Traditional " pitchFamily="2" charset="-78"/>
              </a:defRPr>
            </a:lvl7pPr>
            <a:lvl8pPr marL="3429000" indent="-228600" algn="r" rtl="1" eaLnBrk="0" fontAlgn="base" hangingPunct="0">
              <a:spcBef>
                <a:spcPct val="0"/>
              </a:spcBef>
              <a:spcAft>
                <a:spcPct val="0"/>
              </a:spcAft>
              <a:defRPr>
                <a:solidFill>
                  <a:schemeClr val="tx1"/>
                </a:solidFill>
                <a:latin typeface="Arial" charset="0"/>
                <a:cs typeface="Ardakanian Traditional " pitchFamily="2" charset="-78"/>
              </a:defRPr>
            </a:lvl8pPr>
            <a:lvl9pPr marL="3886200" indent="-228600" algn="r" rtl="1" eaLnBrk="0" fontAlgn="base" hangingPunct="0">
              <a:spcBef>
                <a:spcPct val="0"/>
              </a:spcBef>
              <a:spcAft>
                <a:spcPct val="0"/>
              </a:spcAft>
              <a:defRPr>
                <a:solidFill>
                  <a:schemeClr val="tx1"/>
                </a:solidFill>
                <a:latin typeface="Arial" charset="0"/>
                <a:cs typeface="Ardakanian Traditional " pitchFamily="2" charset="-78"/>
              </a:defRPr>
            </a:lvl9pPr>
          </a:lstStyle>
          <a:p>
            <a:pPr eaLnBrk="1" hangingPunct="1"/>
            <a:r>
              <a:rPr lang="fa-IR" altLang="en-US" sz="4800" b="1">
                <a:solidFill>
                  <a:srgbClr val="FFFF00"/>
                </a:solidFill>
                <a:cs typeface="Arial" charset="0"/>
              </a:rPr>
              <a:t>       تاثیرات دود دست دوم وسوم</a:t>
            </a:r>
            <a:r>
              <a:rPr lang="fa-IR" altLang="en-US">
                <a:solidFill>
                  <a:srgbClr val="CC3300"/>
                </a:solidFill>
                <a:cs typeface="Arial" charset="0"/>
              </a:rPr>
              <a:t>.</a:t>
            </a:r>
            <a:r>
              <a:rPr lang="ar-SA" altLang="en-US">
                <a:solidFill>
                  <a:srgbClr val="CC3300"/>
                </a:solidFill>
                <a:cs typeface="Arial" charset="0"/>
              </a:rPr>
              <a:t> </a:t>
            </a:r>
          </a:p>
        </p:txBody>
      </p:sp>
      <p:pic>
        <p:nvPicPr>
          <p:cNvPr id="32771" name="Picture 10" descr="quit-smo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3929063"/>
            <a:ext cx="2159000" cy="1787525"/>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32772" name="Picture 11" descr="smo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2714625"/>
            <a:ext cx="3462338" cy="29591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32773" name="Picture 12" descr="Mason_Covers_Smok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3857625"/>
            <a:ext cx="1390650" cy="1646238"/>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214313" y="0"/>
            <a:ext cx="8472487" cy="1139825"/>
          </a:xfrm>
          <a:ln w="3175">
            <a:solidFill>
              <a:srgbClr val="FFC000"/>
            </a:solidFill>
          </a:ln>
        </p:spPr>
        <p:txBody>
          <a:bodyPr>
            <a:normAutofit fontScale="90000"/>
          </a:bodyPr>
          <a:lstStyle/>
          <a:p>
            <a:pPr>
              <a:defRPr/>
            </a:pPr>
            <a:r>
              <a:rPr lang="fa-IR" sz="8800" b="1" dirty="0" smtClean="0">
                <a:solidFill>
                  <a:srgbClr val="C00000"/>
                </a:solidFill>
              </a:rPr>
              <a:t>سیگار</a:t>
            </a:r>
            <a:r>
              <a:rPr lang="fa-IR" dirty="0" smtClean="0"/>
              <a:t> </a:t>
            </a:r>
            <a:endParaRPr lang="en-US" dirty="0"/>
          </a:p>
        </p:txBody>
      </p:sp>
    </p:spTree>
    <p:extLst>
      <p:ext uri="{BB962C8B-B14F-4D97-AF65-F5344CB8AC3E}">
        <p14:creationId xmlns:p14="http://schemas.microsoft.com/office/powerpoint/2010/main" val="426317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Asus\Desktop\inde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53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836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56792"/>
          </a:xfrm>
          <a:solidFill>
            <a:srgbClr val="FFCC99"/>
          </a:solidFill>
        </p:spPr>
        <p:txBody>
          <a:bodyPr>
            <a:noAutofit/>
          </a:bodyPr>
          <a:lstStyle/>
          <a:p>
            <a:r>
              <a:rPr lang="fa-IR" sz="4800" b="1" dirty="0" smtClean="0">
                <a:solidFill>
                  <a:srgbClr val="C00000"/>
                </a:solidFill>
              </a:rPr>
              <a:t>مواد مخدر جدید: برنز ،نخ ، تسبیح</a:t>
            </a:r>
            <a:endParaRPr lang="en-US" sz="4800" b="1" dirty="0">
              <a:solidFill>
                <a:srgbClr val="C00000"/>
              </a:solidFill>
            </a:endParaRPr>
          </a:p>
        </p:txBody>
      </p:sp>
      <p:sp>
        <p:nvSpPr>
          <p:cNvPr id="3" name="Content Placeholder 2"/>
          <p:cNvSpPr>
            <a:spLocks noGrp="1"/>
          </p:cNvSpPr>
          <p:nvPr>
            <p:ph sz="quarter" idx="1"/>
          </p:nvPr>
        </p:nvSpPr>
        <p:spPr/>
        <p:txBody>
          <a:bodyPr>
            <a:normAutofit/>
          </a:bodyPr>
          <a:lstStyle/>
          <a:p>
            <a:r>
              <a:rPr lang="fa-IR" b="1" dirty="0">
                <a:cs typeface="B Zar" panose="00000400000000000000" pitchFamily="2" charset="-78"/>
              </a:rPr>
              <a:t>دو مخدر «برنز» و «نخ» نیز از گروه مواد مخدر روان‌گردان‌ هستند که از تازه‌های مخدر کشور محسوب می‌شوند. این دو ماده به‌طور مستقیم به مغز و اعصاب اثر می‌گذارند. </a:t>
            </a:r>
            <a:r>
              <a:rPr lang="en-US" b="1" dirty="0">
                <a:cs typeface="B Zar" panose="00000400000000000000" pitchFamily="2" charset="-78"/>
              </a:rPr>
              <a:t/>
            </a:r>
            <a:br>
              <a:rPr lang="en-US" b="1" dirty="0">
                <a:cs typeface="B Zar" panose="00000400000000000000" pitchFamily="2" charset="-78"/>
              </a:rPr>
            </a:br>
            <a:r>
              <a:rPr lang="en-US" b="1" dirty="0">
                <a:cs typeface="B Zar" panose="00000400000000000000" pitchFamily="2" charset="-78"/>
              </a:rPr>
              <a:t/>
            </a:r>
            <a:br>
              <a:rPr lang="en-US" b="1" dirty="0">
                <a:cs typeface="B Zar" panose="00000400000000000000" pitchFamily="2" charset="-78"/>
              </a:rPr>
            </a:br>
            <a:r>
              <a:rPr lang="fa-IR" b="1" dirty="0">
                <a:cs typeface="B Zar" panose="00000400000000000000" pitchFamily="2" charset="-78"/>
              </a:rPr>
              <a:t>ماده مخدر </a:t>
            </a:r>
            <a:r>
              <a:rPr lang="fa-IR" b="1" dirty="0" smtClean="0">
                <a:cs typeface="B Zar" panose="00000400000000000000" pitchFamily="2" charset="-78"/>
              </a:rPr>
              <a:t>تسبیح همان </a:t>
            </a:r>
            <a:r>
              <a:rPr lang="fa-IR" b="1" dirty="0">
                <a:cs typeface="B Zar" panose="00000400000000000000" pitchFamily="2" charset="-78"/>
              </a:rPr>
              <a:t>آمفتامین است که در ساخت دیگر مواد شیمیایی مخدر مثل شیشه استفاده می‌شوند و با هدف سودجویی به جوانان می‌فروشند. این مخدر عوارضی از جمله سکته‌های مغزی و از دست دادن حس بویایی و چشایی را در پی دارد. شکل آن مانند دانه‌های گرد به صورت رشته‌هایی </a:t>
            </a:r>
            <a:r>
              <a:rPr lang="fa-IR" b="1" dirty="0" smtClean="0">
                <a:cs typeface="B Zar" panose="00000400000000000000" pitchFamily="2" charset="-78"/>
              </a:rPr>
              <a:t> </a:t>
            </a:r>
            <a:r>
              <a:rPr lang="fa-IR" b="1" dirty="0">
                <a:cs typeface="B Zar" panose="00000400000000000000" pitchFamily="2" charset="-78"/>
              </a:rPr>
              <a:t>از امفتامین و آیس است که با ۲ یا ۳ اسید بسیار خطرناک ترکیب می‌شود </a:t>
            </a:r>
            <a:r>
              <a:rPr lang="fa-IR" b="1" dirty="0" smtClean="0">
                <a:cs typeface="B Zar" panose="00000400000000000000" pitchFamily="2" charset="-78"/>
              </a:rPr>
              <a:t>.</a:t>
            </a:r>
            <a:endParaRPr lang="en-US" b="1" dirty="0">
              <a:cs typeface="B Zar" panose="00000400000000000000" pitchFamily="2" charset="-78"/>
            </a:endParaRPr>
          </a:p>
        </p:txBody>
      </p:sp>
    </p:spTree>
    <p:extLst>
      <p:ext uri="{BB962C8B-B14F-4D97-AF65-F5344CB8AC3E}">
        <p14:creationId xmlns:p14="http://schemas.microsoft.com/office/powerpoint/2010/main" val="13603644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5400" b="1" dirty="0" smtClean="0">
                <a:solidFill>
                  <a:srgbClr val="C00000"/>
                </a:solidFill>
              </a:rPr>
              <a:t>پان</a:t>
            </a:r>
            <a:endParaRPr lang="en-US" sz="5400" b="1" dirty="0">
              <a:solidFill>
                <a:srgbClr val="C00000"/>
              </a:solidFill>
            </a:endParaRPr>
          </a:p>
        </p:txBody>
      </p:sp>
      <p:sp>
        <p:nvSpPr>
          <p:cNvPr id="3" name="Content Placeholder 2"/>
          <p:cNvSpPr>
            <a:spLocks noGrp="1"/>
          </p:cNvSpPr>
          <p:nvPr>
            <p:ph sz="quarter" idx="1"/>
          </p:nvPr>
        </p:nvSpPr>
        <p:spPr/>
        <p:txBody>
          <a:bodyPr/>
          <a:lstStyle/>
          <a:p>
            <a:r>
              <a:rPr lang="fa-IR" dirty="0"/>
              <a:t>این ماده دشمن لثه هاست زیرا نیکوتین آن به سرعت از طریق مخاط دهان جذب شده و باعث بدرنگی دندان‌ها می‌شود. علاوه بر آن، مصرف این ماده، زمینه‌ساز بروز سرطان‌های دهان، حنجره و لثه می‌شود. آمار‌ها نشان می‌دهد کشور هندوستان به دلیل مصرف زیاد مردم آن از این ماده، مقام دوم سرطان دهان را در دنیا دارد. پان پراگ دستگاه تنفسی و قلب و عروق مصرف‌کننده را از بین می‌برد و با جذب شدن توسط بزاق دهان، سلول‌های مغزی فرد را فلج می‌کند</a:t>
            </a:r>
            <a:endParaRPr lang="en-US" dirty="0"/>
          </a:p>
        </p:txBody>
      </p:sp>
    </p:spTree>
    <p:extLst>
      <p:ext uri="{BB962C8B-B14F-4D97-AF65-F5344CB8AC3E}">
        <p14:creationId xmlns:p14="http://schemas.microsoft.com/office/powerpoint/2010/main" val="22451224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4800" b="1" dirty="0" smtClean="0">
                <a:solidFill>
                  <a:srgbClr val="C00000"/>
                </a:solidFill>
              </a:rPr>
              <a:t>اسپایس  / ریتالین</a:t>
            </a:r>
            <a:endParaRPr lang="en-US" sz="4800" b="1" dirty="0">
              <a:solidFill>
                <a:srgbClr val="C00000"/>
              </a:solidFill>
            </a:endParaRPr>
          </a:p>
        </p:txBody>
      </p:sp>
      <p:sp>
        <p:nvSpPr>
          <p:cNvPr id="3" name="Content Placeholder 2"/>
          <p:cNvSpPr>
            <a:spLocks noGrp="1"/>
          </p:cNvSpPr>
          <p:nvPr>
            <p:ph sz="quarter" idx="1"/>
          </p:nvPr>
        </p:nvSpPr>
        <p:spPr/>
        <p:txBody>
          <a:bodyPr>
            <a:normAutofit fontScale="92500"/>
          </a:bodyPr>
          <a:lstStyle/>
          <a:p>
            <a:pPr algn="just"/>
            <a:r>
              <a:rPr lang="fa-IR" b="1" dirty="0"/>
              <a:t>اسپایس نیز که خطرناک‌تر از حشیش و کوکایین است از مخدرهای تازه مصرفی بازار ایران به حساب می‌آید. تاثیر این ماده مخدر ۲۰۰ برابر ماری جوانا ارزیابی شده است. مصرف این ماده در مواردی منجر به مرگ شده است. و</a:t>
            </a:r>
            <a:r>
              <a:rPr lang="fa-IR" b="1" dirty="0" smtClean="0"/>
              <a:t>باعث </a:t>
            </a:r>
            <a:r>
              <a:rPr lang="fa-IR" b="1" dirty="0"/>
              <a:t>نارسایی تنفسی، کما و تشنج، ضربان قلب کند و فشار خون پایین و ایست قلبی و مرگ </a:t>
            </a:r>
            <a:r>
              <a:rPr lang="fa-IR" b="1" dirty="0" smtClean="0"/>
              <a:t>می‌شود.</a:t>
            </a:r>
          </a:p>
          <a:p>
            <a:pPr algn="just"/>
            <a:r>
              <a:rPr lang="fa-IR" b="1" dirty="0"/>
              <a:t> </a:t>
            </a:r>
            <a:r>
              <a:rPr lang="fa-IR" b="1" dirty="0" smtClean="0"/>
              <a:t>ریتالین </a:t>
            </a:r>
            <a:r>
              <a:rPr lang="fa-IR" b="1" dirty="0"/>
              <a:t>از نظر شیمیایی جزو دسته بندی داروهای شبه آمفتامین است. وقتی افراد عادی خارج از دوز زمانی مشخص آن را مصرف کنند، تبدیل به سوء استفاده دارو می‌شود که در درازمدت علائم اعتیاد را نشان می‌دهد. بی‌خوابی، سردرد، تهوع، اختلالات گوارشی و در مراحل بالا‌تر آسیب‌های شدید قلبی عروقی و از کار افتادگی کبد را به دنبال دارد و حتی باعث بروز واکنش‌های </a:t>
            </a:r>
            <a:r>
              <a:rPr lang="fa-IR" b="1" dirty="0" smtClean="0"/>
              <a:t>پارانوئید </a:t>
            </a:r>
            <a:r>
              <a:rPr lang="fa-IR" b="1" dirty="0"/>
              <a:t>و افسردگی شدید در مصرف مزمن آن </a:t>
            </a:r>
            <a:r>
              <a:rPr lang="fa-IR" b="1" dirty="0" smtClean="0"/>
              <a:t>می‌شود.</a:t>
            </a:r>
            <a:endParaRPr lang="en-US" b="1" dirty="0"/>
          </a:p>
        </p:txBody>
      </p:sp>
    </p:spTree>
    <p:extLst>
      <p:ext uri="{BB962C8B-B14F-4D97-AF65-F5344CB8AC3E}">
        <p14:creationId xmlns:p14="http://schemas.microsoft.com/office/powerpoint/2010/main" val="30438019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4400" b="1" dirty="0">
                <a:solidFill>
                  <a:srgbClr val="C00000"/>
                </a:solidFill>
              </a:rPr>
              <a:t>‌تمجیزک، بنجیزک، نورجیزک</a:t>
            </a:r>
            <a:endParaRPr lang="en-US" sz="4400" b="1" dirty="0">
              <a:solidFill>
                <a:srgbClr val="C00000"/>
              </a:solidFill>
            </a:endParaRPr>
          </a:p>
        </p:txBody>
      </p:sp>
      <p:sp>
        <p:nvSpPr>
          <p:cNvPr id="3" name="Content Placeholder 2"/>
          <p:cNvSpPr>
            <a:spLocks noGrp="1"/>
          </p:cNvSpPr>
          <p:nvPr>
            <p:ph sz="quarter" idx="1"/>
          </p:nvPr>
        </p:nvSpPr>
        <p:spPr/>
        <p:txBody>
          <a:bodyPr/>
          <a:lstStyle/>
          <a:p>
            <a:r>
              <a:rPr lang="fa-IR" dirty="0"/>
              <a:t>داروی تریاکی که خودش اعتیاد آور است</a:t>
            </a:r>
            <a:r>
              <a:rPr lang="en-US" dirty="0"/>
              <a:t>! </a:t>
            </a:r>
            <a:br>
              <a:rPr lang="en-US" dirty="0"/>
            </a:br>
            <a:r>
              <a:rPr lang="en-US" dirty="0"/>
              <a:t/>
            </a:r>
            <a:br>
              <a:rPr lang="en-US" dirty="0"/>
            </a:br>
            <a:r>
              <a:rPr lang="fa-IR" dirty="0"/>
              <a:t>‌تمجیزک، بنجیزک، نورجیزک همگی نام‌های تجاری دارویی به نام بوپره نورفین است که بصورت قاچاق از طریق پاکستان وارد ایران می‌شود. در ابتدای ورود این دارو‌ها، از آن‌ها بعنوان داروی ترک اعتیاد استفاده می‌شد که به دلیل شکل تزریقی دارو و استفاده نادرست برخی از پزشکان و خود درمانی که معتادان انجام می‌دادند، اغلب افراد به این ماده معتاد شدند</a:t>
            </a:r>
            <a:endParaRPr lang="en-US" dirty="0"/>
          </a:p>
        </p:txBody>
      </p:sp>
    </p:spTree>
    <p:extLst>
      <p:ext uri="{BB962C8B-B14F-4D97-AF65-F5344CB8AC3E}">
        <p14:creationId xmlns:p14="http://schemas.microsoft.com/office/powerpoint/2010/main" val="39140036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ln w="3175"/>
        </p:spPr>
        <p:txBody>
          <a:bodyPr>
            <a:normAutofit fontScale="90000"/>
          </a:bodyPr>
          <a:lstStyle/>
          <a:p>
            <a:pPr>
              <a:defRPr/>
            </a:pPr>
            <a:r>
              <a:rPr lang="fa-IR" sz="5400" b="1" dirty="0" smtClean="0">
                <a:solidFill>
                  <a:schemeClr val="tx1"/>
                </a:solidFill>
              </a:rPr>
              <a:t>عوارض هم افزائی موادمخدر</a:t>
            </a:r>
            <a:endParaRPr lang="en-US" sz="5400" b="1" dirty="0">
              <a:solidFill>
                <a:schemeClr val="tx1"/>
              </a:solidFill>
            </a:endParaRPr>
          </a:p>
        </p:txBody>
      </p:sp>
      <p:sp>
        <p:nvSpPr>
          <p:cNvPr id="3" name="Content Placeholder 2"/>
          <p:cNvSpPr>
            <a:spLocks noGrp="1"/>
          </p:cNvSpPr>
          <p:nvPr>
            <p:ph idx="1"/>
          </p:nvPr>
        </p:nvSpPr>
        <p:spPr/>
        <p:txBody>
          <a:bodyPr>
            <a:normAutofit/>
          </a:bodyPr>
          <a:lstStyle/>
          <a:p>
            <a:pPr>
              <a:defRPr/>
            </a:pPr>
            <a:r>
              <a:rPr lang="fa-IR" sz="3200" b="1" dirty="0" smtClean="0">
                <a:solidFill>
                  <a:srgbClr val="CCFFCC"/>
                </a:solidFill>
                <a:cs typeface="B Zar" panose="00000400000000000000" pitchFamily="2" charset="-78"/>
              </a:rPr>
              <a:t>اثر افزایشی دراکثر موارد(حاصل جمع)</a:t>
            </a:r>
          </a:p>
          <a:p>
            <a:pPr>
              <a:defRPr/>
            </a:pPr>
            <a:r>
              <a:rPr lang="fa-IR" sz="3200" b="1" dirty="0" smtClean="0">
                <a:solidFill>
                  <a:srgbClr val="CCFFCC"/>
                </a:solidFill>
                <a:cs typeface="B Zar" panose="00000400000000000000" pitchFamily="2" charset="-78"/>
              </a:rPr>
              <a:t>اثر تشدیدی( الکل با حشیش4برابروبا هروئین20 برابر خطر مرگ را افزایش می دهد )</a:t>
            </a:r>
          </a:p>
          <a:p>
            <a:pPr>
              <a:defRPr/>
            </a:pPr>
            <a:r>
              <a:rPr lang="fa-IR" sz="3200" b="1" dirty="0" smtClean="0">
                <a:solidFill>
                  <a:srgbClr val="CCFFCC"/>
                </a:solidFill>
                <a:cs typeface="B Zar" panose="00000400000000000000" pitchFamily="2" charset="-78"/>
              </a:rPr>
              <a:t>اثر تقویت کننده مانند خواب آوری با آرام بخش ها</a:t>
            </a:r>
          </a:p>
          <a:p>
            <a:pPr>
              <a:defRPr/>
            </a:pPr>
            <a:r>
              <a:rPr lang="fa-IR" sz="3200" b="1" dirty="0" smtClean="0">
                <a:solidFill>
                  <a:srgbClr val="CCFFCC"/>
                </a:solidFill>
                <a:cs typeface="B Zar" panose="00000400000000000000" pitchFamily="2" charset="-78"/>
              </a:rPr>
              <a:t>اثر ستیزی مانند آرام بخش وکوکائین</a:t>
            </a:r>
          </a:p>
          <a:p>
            <a:pPr>
              <a:defRPr/>
            </a:pPr>
            <a:r>
              <a:rPr lang="fa-IR" sz="3200" b="1" dirty="0" smtClean="0">
                <a:solidFill>
                  <a:srgbClr val="CCFFCC"/>
                </a:solidFill>
                <a:cs typeface="B Zar" panose="00000400000000000000" pitchFamily="2" charset="-78"/>
              </a:rPr>
              <a:t>اثرات مختلف براشخاص مختلف</a:t>
            </a:r>
          </a:p>
        </p:txBody>
      </p:sp>
    </p:spTree>
    <p:extLst>
      <p:ext uri="{BB962C8B-B14F-4D97-AF65-F5344CB8AC3E}">
        <p14:creationId xmlns:p14="http://schemas.microsoft.com/office/powerpoint/2010/main" val="502754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solidFill>
            <a:srgbClr val="FF0066"/>
          </a:solidFill>
          <a:ln w="76200">
            <a:solidFill>
              <a:schemeClr val="bg2">
                <a:lumMod val="50000"/>
              </a:schemeClr>
            </a:solidFill>
          </a:ln>
        </p:spPr>
        <p:txBody>
          <a:bodyPr>
            <a:normAutofit fontScale="90000"/>
          </a:bodyPr>
          <a:lstStyle/>
          <a:p>
            <a:pPr eaLnBrk="1" hangingPunct="1">
              <a:defRPr/>
            </a:pPr>
            <a:r>
              <a:rPr lang="fa-IR" sz="5400" b="1" dirty="0" smtClean="0">
                <a:solidFill>
                  <a:srgbClr val="002060"/>
                </a:solidFill>
                <a:effectLst>
                  <a:outerShdw blurRad="38100" dist="38100" dir="2700000" algn="tl">
                    <a:srgbClr val="000000">
                      <a:alpha val="43137"/>
                    </a:srgbClr>
                  </a:outerShdw>
                </a:effectLst>
              </a:rPr>
              <a:t>زمينه های فردی اعتیاد</a:t>
            </a:r>
            <a:endParaRPr lang="en-US" sz="5400" b="1" dirty="0" smtClean="0">
              <a:solidFill>
                <a:srgbClr val="002060"/>
              </a:solidFill>
              <a:effectLst>
                <a:outerShdw blurRad="38100" dist="38100" dir="2700000" algn="tl">
                  <a:srgbClr val="000000">
                    <a:alpha val="43137"/>
                  </a:srgbClr>
                </a:outerShdw>
              </a:effectLst>
            </a:endParaRPr>
          </a:p>
        </p:txBody>
      </p:sp>
      <p:sp>
        <p:nvSpPr>
          <p:cNvPr id="60419" name="Rectangle 3"/>
          <p:cNvSpPr>
            <a:spLocks noChangeArrowheads="1"/>
          </p:cNvSpPr>
          <p:nvPr/>
        </p:nvSpPr>
        <p:spPr bwMode="auto">
          <a:xfrm>
            <a:off x="611188" y="1484313"/>
            <a:ext cx="8229600" cy="4897437"/>
          </a:xfrm>
          <a:prstGeom prst="rect">
            <a:avLst/>
          </a:prstGeom>
          <a:noFill/>
          <a:ln w="9525">
            <a:noFill/>
            <a:miter lim="800000"/>
            <a:headEnd/>
            <a:tailEnd/>
          </a:ln>
        </p:spPr>
        <p:txBody>
          <a:bodyPr anchor="ctr"/>
          <a:lstStyle/>
          <a:p>
            <a:pPr marL="717550">
              <a:defRPr/>
            </a:pPr>
            <a:endParaRPr lang="fa-IR" sz="4800" b="1" dirty="0" smtClean="0">
              <a:solidFill>
                <a:srgbClr val="66FF33"/>
              </a:solidFill>
              <a:latin typeface="Mitra-s" pitchFamily="34" charset="0"/>
              <a:cs typeface="B Zar" panose="00000400000000000000" pitchFamily="2" charset="-78"/>
            </a:endParaRPr>
          </a:p>
          <a:p>
            <a:pPr marL="717550">
              <a:defRPr/>
            </a:pPr>
            <a:r>
              <a:rPr lang="fa-IR" sz="3200" b="1" dirty="0" smtClean="0">
                <a:solidFill>
                  <a:srgbClr val="66FF33"/>
                </a:solidFill>
                <a:latin typeface="Mitra-s" pitchFamily="34" charset="0"/>
                <a:cs typeface="B Zar" panose="00000400000000000000" pitchFamily="2" charset="-78"/>
              </a:rPr>
              <a:t>1- </a:t>
            </a:r>
            <a:r>
              <a:rPr lang="fa-IR" sz="3200" b="1" dirty="0">
                <a:solidFill>
                  <a:srgbClr val="66FF33"/>
                </a:solidFill>
                <a:latin typeface="Mitra-s" pitchFamily="34" charset="0"/>
                <a:cs typeface="B Zar" panose="00000400000000000000" pitchFamily="2" charset="-78"/>
              </a:rPr>
              <a:t>اختلالهاي رواني </a:t>
            </a:r>
            <a:r>
              <a:rPr lang="fa-IR" sz="1100" b="1" dirty="0">
                <a:solidFill>
                  <a:srgbClr val="66FF33"/>
                </a:solidFill>
                <a:latin typeface="Mitra-s" pitchFamily="34" charset="0"/>
                <a:cs typeface="B Zar" panose="00000400000000000000" pitchFamily="2" charset="-78"/>
              </a:rPr>
              <a:t>(</a:t>
            </a:r>
            <a:r>
              <a:rPr lang="fa-IR" sz="1400" b="1" dirty="0">
                <a:solidFill>
                  <a:srgbClr val="66FF33"/>
                </a:solidFill>
                <a:latin typeface="Mitra-s" pitchFamily="34" charset="0"/>
                <a:cs typeface="B Zar" panose="00000400000000000000" pitchFamily="2" charset="-78"/>
              </a:rPr>
              <a:t>اضطرابي،افسردگي ،شخصيتي و</a:t>
            </a:r>
            <a:r>
              <a:rPr lang="fa-IR" sz="1400" b="1" dirty="0" smtClean="0">
                <a:solidFill>
                  <a:srgbClr val="66FF33"/>
                </a:solidFill>
                <a:latin typeface="Mitra-s" pitchFamily="34" charset="0"/>
                <a:cs typeface="B Zar" panose="00000400000000000000" pitchFamily="2" charset="-78"/>
              </a:rPr>
              <a:t>...افراد ماجراجو وهیجان طلب)</a:t>
            </a:r>
            <a:endParaRPr lang="fa-IR" sz="1100" b="1" dirty="0">
              <a:solidFill>
                <a:srgbClr val="66FF33"/>
              </a:solidFill>
              <a:latin typeface="Mitra-s" pitchFamily="34" charset="0"/>
              <a:cs typeface="B Zar" panose="00000400000000000000" pitchFamily="2" charset="-78"/>
            </a:endParaRPr>
          </a:p>
          <a:p>
            <a:pPr marL="717550">
              <a:defRPr/>
            </a:pPr>
            <a:endParaRPr lang="fa-IR" sz="3200" b="1" dirty="0">
              <a:solidFill>
                <a:srgbClr val="66FF33"/>
              </a:solidFill>
              <a:latin typeface="Mitra-s" pitchFamily="34" charset="0"/>
              <a:cs typeface="B Zar" panose="00000400000000000000" pitchFamily="2" charset="-78"/>
            </a:endParaRPr>
          </a:p>
          <a:p>
            <a:pPr marL="717550">
              <a:defRPr/>
            </a:pPr>
            <a:r>
              <a:rPr lang="fa-IR" sz="3200" b="1" dirty="0">
                <a:solidFill>
                  <a:srgbClr val="66FF33"/>
                </a:solidFill>
                <a:latin typeface="Mitra-s" pitchFamily="34" charset="0"/>
                <a:cs typeface="B Zar" panose="00000400000000000000" pitchFamily="2" charset="-78"/>
              </a:rPr>
              <a:t>2- اختلالهاي </a:t>
            </a:r>
            <a:r>
              <a:rPr lang="fa-IR" sz="3200" b="1" dirty="0" smtClean="0">
                <a:solidFill>
                  <a:srgbClr val="66FF33"/>
                </a:solidFill>
                <a:latin typeface="Mitra-s" pitchFamily="34" charset="0"/>
                <a:cs typeface="B Zar" panose="00000400000000000000" pitchFamily="2" charset="-78"/>
              </a:rPr>
              <a:t>جسمي و جنسی</a:t>
            </a:r>
            <a:endParaRPr lang="fa-IR" sz="3200" b="1" dirty="0">
              <a:solidFill>
                <a:srgbClr val="66FF33"/>
              </a:solidFill>
              <a:latin typeface="Mitra-s" pitchFamily="34" charset="0"/>
              <a:cs typeface="B Zar" panose="00000400000000000000" pitchFamily="2" charset="-78"/>
            </a:endParaRPr>
          </a:p>
          <a:p>
            <a:pPr marL="717550">
              <a:defRPr/>
            </a:pPr>
            <a:r>
              <a:rPr lang="fa-IR" sz="4800" b="1" dirty="0">
                <a:solidFill>
                  <a:srgbClr val="66FF33"/>
                </a:solidFill>
                <a:latin typeface="Mitra-s" pitchFamily="34" charset="0"/>
                <a:cs typeface="B Zar" panose="00000400000000000000" pitchFamily="2" charset="-78"/>
              </a:rPr>
              <a:t/>
            </a:r>
            <a:br>
              <a:rPr lang="fa-IR" sz="4800" b="1" dirty="0">
                <a:solidFill>
                  <a:srgbClr val="66FF33"/>
                </a:solidFill>
                <a:latin typeface="Mitra-s" pitchFamily="34" charset="0"/>
                <a:cs typeface="B Zar" panose="00000400000000000000" pitchFamily="2" charset="-78"/>
              </a:rPr>
            </a:br>
            <a:r>
              <a:rPr lang="fa-IR" sz="3800" b="1" dirty="0">
                <a:solidFill>
                  <a:srgbClr val="66FF33"/>
                </a:solidFill>
                <a:latin typeface="Mitra-s" pitchFamily="34" charset="0"/>
                <a:cs typeface="+mj-cs"/>
              </a:rPr>
              <a:t/>
            </a:r>
            <a:br>
              <a:rPr lang="fa-IR" sz="3800" b="1" dirty="0">
                <a:solidFill>
                  <a:srgbClr val="66FF33"/>
                </a:solidFill>
                <a:latin typeface="Mitra-s" pitchFamily="34" charset="0"/>
                <a:cs typeface="+mj-cs"/>
              </a:rPr>
            </a:br>
            <a:r>
              <a:rPr lang="fa-IR" sz="3800" b="1" dirty="0">
                <a:solidFill>
                  <a:srgbClr val="66FF33"/>
                </a:solidFill>
                <a:latin typeface="Mitra-s" pitchFamily="34" charset="0"/>
                <a:cs typeface="+mj-cs"/>
              </a:rPr>
              <a:t> </a:t>
            </a:r>
            <a:br>
              <a:rPr lang="fa-IR" sz="3800" b="1" dirty="0">
                <a:solidFill>
                  <a:srgbClr val="66FF33"/>
                </a:solidFill>
                <a:latin typeface="Mitra-s" pitchFamily="34" charset="0"/>
                <a:cs typeface="+mj-cs"/>
              </a:rPr>
            </a:br>
            <a:endParaRPr lang="en-US" sz="3800" b="1" dirty="0">
              <a:solidFill>
                <a:srgbClr val="66FF33"/>
              </a:solidFill>
              <a:latin typeface="Mitra-s" pitchFamily="34" charset="0"/>
              <a:cs typeface="+mj-cs"/>
            </a:endParaRPr>
          </a:p>
        </p:txBody>
      </p:sp>
    </p:spTree>
    <p:extLst>
      <p:ext uri="{BB962C8B-B14F-4D97-AF65-F5344CB8AC3E}">
        <p14:creationId xmlns:p14="http://schemas.microsoft.com/office/powerpoint/2010/main" val="1641052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2000" fill="hold"/>
                                        <p:tgtEl>
                                          <p:spTgt spid="9218"/>
                                        </p:tgtEl>
                                        <p:attrNameLst>
                                          <p:attrName>ppt_w</p:attrName>
                                        </p:attrNameLst>
                                      </p:cBhvr>
                                      <p:tavLst>
                                        <p:tav tm="0">
                                          <p:val>
                                            <p:strVal val="#ppt_w*2.5"/>
                                          </p:val>
                                        </p:tav>
                                        <p:tav tm="100000">
                                          <p:val>
                                            <p:strVal val="#ppt_w"/>
                                          </p:val>
                                        </p:tav>
                                      </p:tavLst>
                                    </p:anim>
                                    <p:anim calcmode="lin" valueType="num">
                                      <p:cBhvr>
                                        <p:cTn id="8" dur="2000" fill="hold"/>
                                        <p:tgtEl>
                                          <p:spTgt spid="9218"/>
                                        </p:tgtEl>
                                        <p:attrNameLst>
                                          <p:attrName>ppt_h</p:attrName>
                                        </p:attrNameLst>
                                      </p:cBhvr>
                                      <p:tavLst>
                                        <p:tav tm="0">
                                          <p:val>
                                            <p:strVal val="#ppt_h"/>
                                          </p:val>
                                        </p:tav>
                                        <p:tav tm="100000">
                                          <p:val>
                                            <p:strVal val="#ppt_h"/>
                                          </p:val>
                                        </p:tav>
                                      </p:tavLst>
                                    </p:anim>
                                    <p:anim calcmode="lin" valueType="num">
                                      <p:cBhvr>
                                        <p:cTn id="9" dur="2000" fill="hold"/>
                                        <p:tgtEl>
                                          <p:spTgt spid="9218"/>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9218"/>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fa-IR" dirty="0" smtClean="0"/>
              <a:t>اجتماعی</a:t>
            </a:r>
            <a:endParaRPr lang="en-US" dirty="0"/>
          </a:p>
        </p:txBody>
      </p:sp>
      <p:sp>
        <p:nvSpPr>
          <p:cNvPr id="3" name="Text Placeholder 2"/>
          <p:cNvSpPr>
            <a:spLocks noGrp="1"/>
          </p:cNvSpPr>
          <p:nvPr>
            <p:ph type="body" sz="half" idx="3"/>
          </p:nvPr>
        </p:nvSpPr>
        <p:spPr/>
        <p:txBody>
          <a:bodyPr/>
          <a:lstStyle/>
          <a:p>
            <a:r>
              <a:rPr lang="fa-IR" dirty="0" smtClean="0"/>
              <a:t>خانوادگی</a:t>
            </a:r>
            <a:endParaRPr lang="en-US" dirty="0"/>
          </a:p>
        </p:txBody>
      </p:sp>
      <p:sp>
        <p:nvSpPr>
          <p:cNvPr id="4" name="Content Placeholder 3"/>
          <p:cNvSpPr>
            <a:spLocks noGrp="1"/>
          </p:cNvSpPr>
          <p:nvPr>
            <p:ph sz="quarter" idx="2"/>
          </p:nvPr>
        </p:nvSpPr>
        <p:spPr/>
        <p:txBody>
          <a:bodyPr/>
          <a:lstStyle/>
          <a:p>
            <a:r>
              <a:rPr lang="fa-IR" dirty="0" smtClean="0">
                <a:solidFill>
                  <a:srgbClr val="FFFF00"/>
                </a:solidFill>
              </a:rPr>
              <a:t>رشد جرائم </a:t>
            </a:r>
          </a:p>
          <a:p>
            <a:r>
              <a:rPr lang="fa-IR" dirty="0">
                <a:solidFill>
                  <a:srgbClr val="FFFF00"/>
                </a:solidFill>
              </a:rPr>
              <a:t> </a:t>
            </a:r>
            <a:r>
              <a:rPr lang="fa-IR" dirty="0" smtClean="0">
                <a:solidFill>
                  <a:srgbClr val="FFFF00"/>
                </a:solidFill>
              </a:rPr>
              <a:t>زندانی شدن</a:t>
            </a:r>
          </a:p>
          <a:p>
            <a:r>
              <a:rPr lang="fa-IR" dirty="0" smtClean="0">
                <a:solidFill>
                  <a:srgbClr val="FFFF00"/>
                </a:solidFill>
              </a:rPr>
              <a:t>افزایش فقر ونا برابری</a:t>
            </a:r>
          </a:p>
          <a:p>
            <a:r>
              <a:rPr lang="fa-IR" dirty="0" smtClean="0">
                <a:solidFill>
                  <a:srgbClr val="FFFF00"/>
                </a:solidFill>
              </a:rPr>
              <a:t>اخراج از کار</a:t>
            </a:r>
          </a:p>
          <a:p>
            <a:r>
              <a:rPr lang="fa-IR" dirty="0" smtClean="0">
                <a:solidFill>
                  <a:srgbClr val="FFFF00"/>
                </a:solidFill>
              </a:rPr>
              <a:t>قاچاق</a:t>
            </a:r>
          </a:p>
          <a:p>
            <a:r>
              <a:rPr lang="fa-IR" dirty="0" smtClean="0">
                <a:solidFill>
                  <a:srgbClr val="FFFF00"/>
                </a:solidFill>
              </a:rPr>
              <a:t>پولشوئی</a:t>
            </a:r>
          </a:p>
          <a:p>
            <a:r>
              <a:rPr lang="fa-IR" dirty="0" smtClean="0">
                <a:solidFill>
                  <a:srgbClr val="FFFF00"/>
                </a:solidFill>
              </a:rPr>
              <a:t>ازبین رفتن سرمایه اجتماعی</a:t>
            </a:r>
          </a:p>
          <a:p>
            <a:endParaRPr lang="en-US" dirty="0">
              <a:solidFill>
                <a:srgbClr val="FFFF00"/>
              </a:solidFill>
            </a:endParaRPr>
          </a:p>
        </p:txBody>
      </p:sp>
      <p:sp>
        <p:nvSpPr>
          <p:cNvPr id="5" name="Content Placeholder 4"/>
          <p:cNvSpPr>
            <a:spLocks noGrp="1"/>
          </p:cNvSpPr>
          <p:nvPr>
            <p:ph sz="quarter" idx="4"/>
          </p:nvPr>
        </p:nvSpPr>
        <p:spPr/>
        <p:txBody>
          <a:bodyPr>
            <a:normAutofit lnSpcReduction="10000"/>
          </a:bodyPr>
          <a:lstStyle/>
          <a:p>
            <a:r>
              <a:rPr lang="fa-IR" dirty="0" smtClean="0">
                <a:solidFill>
                  <a:srgbClr val="FFFF00"/>
                </a:solidFill>
              </a:rPr>
              <a:t>از بین رفتن محیط حمایتگر</a:t>
            </a:r>
          </a:p>
          <a:p>
            <a:r>
              <a:rPr lang="fa-IR" dirty="0" smtClean="0">
                <a:solidFill>
                  <a:srgbClr val="FFFF00"/>
                </a:solidFill>
              </a:rPr>
              <a:t>رشد خشونت وآسیب</a:t>
            </a:r>
          </a:p>
          <a:p>
            <a:r>
              <a:rPr lang="fa-IR" dirty="0" smtClean="0">
                <a:solidFill>
                  <a:srgbClr val="FFFF00"/>
                </a:solidFill>
              </a:rPr>
              <a:t>ازبین رفتن سازوکارها وارزشها</a:t>
            </a:r>
          </a:p>
          <a:p>
            <a:r>
              <a:rPr lang="fa-IR" dirty="0" smtClean="0">
                <a:solidFill>
                  <a:srgbClr val="FFFF00"/>
                </a:solidFill>
              </a:rPr>
              <a:t>فرار از منزل</a:t>
            </a:r>
          </a:p>
          <a:p>
            <a:r>
              <a:rPr lang="fa-IR" dirty="0" smtClean="0">
                <a:solidFill>
                  <a:srgbClr val="FFFF00"/>
                </a:solidFill>
              </a:rPr>
              <a:t>الگو پذیری</a:t>
            </a:r>
          </a:p>
          <a:p>
            <a:r>
              <a:rPr lang="fa-IR" dirty="0" smtClean="0">
                <a:solidFill>
                  <a:srgbClr val="FFFF00"/>
                </a:solidFill>
              </a:rPr>
              <a:t>اختلال های روانشناختی</a:t>
            </a:r>
          </a:p>
          <a:p>
            <a:r>
              <a:rPr lang="fa-IR" dirty="0" smtClean="0">
                <a:solidFill>
                  <a:srgbClr val="FFFF00"/>
                </a:solidFill>
              </a:rPr>
              <a:t>فشار روانی بر کودکان</a:t>
            </a:r>
          </a:p>
          <a:p>
            <a:r>
              <a:rPr lang="fa-IR" dirty="0" smtClean="0">
                <a:solidFill>
                  <a:srgbClr val="FFFF00"/>
                </a:solidFill>
              </a:rPr>
              <a:t>مشکلات والدین</a:t>
            </a:r>
            <a:endParaRPr lang="en-US" dirty="0">
              <a:solidFill>
                <a:srgbClr val="FFFF00"/>
              </a:solidFill>
            </a:endParaRPr>
          </a:p>
        </p:txBody>
      </p:sp>
      <p:sp>
        <p:nvSpPr>
          <p:cNvPr id="6" name="Title 5"/>
          <p:cNvSpPr>
            <a:spLocks noGrp="1"/>
          </p:cNvSpPr>
          <p:nvPr>
            <p:ph type="title"/>
          </p:nvPr>
        </p:nvSpPr>
        <p:spPr>
          <a:solidFill>
            <a:srgbClr val="C00000"/>
          </a:solidFill>
        </p:spPr>
        <p:txBody>
          <a:bodyPr>
            <a:noAutofit/>
          </a:bodyPr>
          <a:lstStyle/>
          <a:p>
            <a:r>
              <a:rPr lang="fa-IR" sz="4400" b="1" dirty="0" smtClean="0">
                <a:solidFill>
                  <a:schemeClr val="bg1"/>
                </a:solidFill>
              </a:rPr>
              <a:t>پیامد های خانوادگی واجتماعی</a:t>
            </a:r>
            <a:endParaRPr lang="en-US" sz="4400" b="1" dirty="0">
              <a:solidFill>
                <a:schemeClr val="bg1"/>
              </a:solidFill>
            </a:endParaRPr>
          </a:p>
        </p:txBody>
      </p:sp>
    </p:spTree>
    <p:extLst>
      <p:ext uri="{BB962C8B-B14F-4D97-AF65-F5344CB8AC3E}">
        <p14:creationId xmlns:p14="http://schemas.microsoft.com/office/powerpoint/2010/main" val="10129455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fa-IR" sz="6000" b="1" dirty="0" smtClean="0">
                <a:solidFill>
                  <a:srgbClr val="C00000"/>
                </a:solidFill>
              </a:rPr>
              <a:t>برخی واقعیت های </a:t>
            </a:r>
            <a:r>
              <a:rPr lang="fa-IR" sz="6000" b="1" dirty="0" smtClean="0">
                <a:solidFill>
                  <a:srgbClr val="C00000"/>
                </a:solidFill>
              </a:rPr>
              <a:t>اعتیاد</a:t>
            </a:r>
            <a:r>
              <a:rPr lang="fa-IR" sz="6000" b="1" dirty="0" smtClean="0">
                <a:solidFill>
                  <a:schemeClr val="bg1">
                    <a:lumMod val="60000"/>
                    <a:lumOff val="40000"/>
                  </a:schemeClr>
                </a:solidFill>
              </a:rPr>
              <a:t>پ</a:t>
            </a:r>
            <a:endParaRPr lang="en-US" sz="6000" b="1" dirty="0">
              <a:solidFill>
                <a:schemeClr val="bg1">
                  <a:lumMod val="60000"/>
                  <a:lumOff val="40000"/>
                </a:schemeClr>
              </a:solidFill>
            </a:endParaRPr>
          </a:p>
        </p:txBody>
      </p:sp>
      <p:sp>
        <p:nvSpPr>
          <p:cNvPr id="3" name="Content Placeholder 2"/>
          <p:cNvSpPr>
            <a:spLocks noGrp="1"/>
          </p:cNvSpPr>
          <p:nvPr>
            <p:ph idx="1"/>
          </p:nvPr>
        </p:nvSpPr>
        <p:spPr/>
        <p:txBody>
          <a:bodyPr>
            <a:normAutofit fontScale="92500"/>
          </a:bodyPr>
          <a:lstStyle/>
          <a:p>
            <a:pPr>
              <a:defRPr/>
            </a:pPr>
            <a:r>
              <a:rPr lang="fa-IR" sz="3600" b="1" dirty="0" smtClean="0">
                <a:solidFill>
                  <a:schemeClr val="accent2">
                    <a:lumMod val="40000"/>
                    <a:lumOff val="60000"/>
                  </a:schemeClr>
                </a:solidFill>
                <a:cs typeface="B Zar" panose="00000400000000000000" pitchFamily="2" charset="-78"/>
              </a:rPr>
              <a:t>34% از طلاق ها دركشور ناشي از اعتياد است .</a:t>
            </a:r>
          </a:p>
          <a:p>
            <a:pPr>
              <a:defRPr/>
            </a:pPr>
            <a:r>
              <a:rPr lang="fa-IR" sz="3600" b="1" dirty="0" smtClean="0">
                <a:solidFill>
                  <a:schemeClr val="accent2">
                    <a:lumMod val="40000"/>
                    <a:lumOff val="60000"/>
                  </a:schemeClr>
                </a:solidFill>
                <a:cs typeface="B Zar" panose="00000400000000000000" pitchFamily="2" charset="-78"/>
              </a:rPr>
              <a:t>18% از معتادان در محيط كار مبتلا شده اند.</a:t>
            </a:r>
          </a:p>
          <a:p>
            <a:pPr>
              <a:defRPr/>
            </a:pPr>
            <a:r>
              <a:rPr lang="fa-IR" sz="3600" b="1" dirty="0" smtClean="0">
                <a:solidFill>
                  <a:schemeClr val="accent2">
                    <a:lumMod val="40000"/>
                    <a:lumOff val="60000"/>
                  </a:schemeClr>
                </a:solidFill>
                <a:cs typeface="B Zar" panose="00000400000000000000" pitchFamily="2" charset="-78"/>
              </a:rPr>
              <a:t>70 درصد معتادين شاغل هستند.</a:t>
            </a:r>
          </a:p>
          <a:p>
            <a:pPr>
              <a:defRPr/>
            </a:pPr>
            <a:r>
              <a:rPr lang="fa-IR" sz="3600" b="1" dirty="0" smtClean="0">
                <a:solidFill>
                  <a:schemeClr val="accent2">
                    <a:lumMod val="40000"/>
                    <a:lumOff val="60000"/>
                  </a:schemeClr>
                </a:solidFill>
                <a:cs typeface="B Zar" panose="00000400000000000000" pitchFamily="2" charset="-78"/>
              </a:rPr>
              <a:t>غيبت غير موجه  يك كارمند معتاد 40 روز است. </a:t>
            </a:r>
          </a:p>
          <a:p>
            <a:pPr>
              <a:defRPr/>
            </a:pPr>
            <a:r>
              <a:rPr lang="fa-IR" sz="3600" b="1" dirty="0" smtClean="0">
                <a:solidFill>
                  <a:schemeClr val="accent2">
                    <a:lumMod val="40000"/>
                    <a:lumOff val="60000"/>
                  </a:schemeClr>
                </a:solidFill>
                <a:latin typeface="MS Outlook" pitchFamily="2" charset="2"/>
                <a:cs typeface="B Zar" panose="00000400000000000000" pitchFamily="2" charset="-78"/>
              </a:rPr>
              <a:t>ايدز چون سايه در كنار اعتياد(حتي  خوراكي) است.</a:t>
            </a:r>
            <a:r>
              <a:rPr lang="fa-IR" sz="3600" b="1" dirty="0" smtClean="0">
                <a:solidFill>
                  <a:schemeClr val="accent2">
                    <a:lumMod val="40000"/>
                    <a:lumOff val="60000"/>
                  </a:schemeClr>
                </a:solidFill>
                <a:latin typeface="Mitra-s" pitchFamily="34" charset="0"/>
                <a:cs typeface="B Zar" panose="00000400000000000000" pitchFamily="2" charset="-78"/>
              </a:rPr>
              <a:t> </a:t>
            </a:r>
          </a:p>
          <a:p>
            <a:pPr>
              <a:defRPr/>
            </a:pPr>
            <a:r>
              <a:rPr lang="fa-IR" sz="3600" b="1" dirty="0" smtClean="0">
                <a:solidFill>
                  <a:schemeClr val="accent2">
                    <a:lumMod val="40000"/>
                    <a:lumOff val="60000"/>
                  </a:schemeClr>
                </a:solidFill>
                <a:latin typeface="Mitra-s" pitchFamily="34" charset="0"/>
                <a:cs typeface="B Zar" panose="00000400000000000000" pitchFamily="2" charset="-78"/>
              </a:rPr>
              <a:t>60%  معتادان تحت تأثير دوستان ،‌ معتاد شده اند.</a:t>
            </a:r>
          </a:p>
          <a:p>
            <a:pPr>
              <a:defRPr/>
            </a:pPr>
            <a:r>
              <a:rPr lang="fa-IR" sz="3600" b="1" dirty="0" smtClean="0">
                <a:solidFill>
                  <a:schemeClr val="accent2">
                    <a:lumMod val="40000"/>
                    <a:lumOff val="60000"/>
                  </a:schemeClr>
                </a:solidFill>
                <a:latin typeface="Mitra-s" pitchFamily="34" charset="0"/>
                <a:cs typeface="B Zar" panose="00000400000000000000" pitchFamily="2" charset="-78"/>
              </a:rPr>
              <a:t>70% معتادين بااختلال رواني توامند.</a:t>
            </a:r>
            <a:endParaRPr lang="fa-IR" sz="3600" b="1" dirty="0" smtClean="0">
              <a:solidFill>
                <a:schemeClr val="accent2">
                  <a:lumMod val="40000"/>
                  <a:lumOff val="60000"/>
                </a:schemeClr>
              </a:solidFill>
              <a:latin typeface="MS Outlook" pitchFamily="2" charset="2"/>
              <a:cs typeface="B Zar" panose="00000400000000000000" pitchFamily="2" charset="-78"/>
            </a:endParaRPr>
          </a:p>
          <a:p>
            <a:pPr>
              <a:defRPr/>
            </a:pPr>
            <a:endParaRPr lang="fa-IR" dirty="0" smtClean="0">
              <a:solidFill>
                <a:schemeClr val="accent2">
                  <a:lumMod val="40000"/>
                  <a:lumOff val="60000"/>
                </a:schemeClr>
              </a:solidFill>
              <a:cs typeface="B Zar" panose="00000400000000000000" pitchFamily="2" charset="-78"/>
            </a:endParaRPr>
          </a:p>
          <a:p>
            <a:pPr>
              <a:defRPr/>
            </a:pPr>
            <a:endParaRPr lang="fa-IR" dirty="0" smtClean="0">
              <a:solidFill>
                <a:schemeClr val="accent2">
                  <a:lumMod val="40000"/>
                  <a:lumOff val="60000"/>
                </a:schemeClr>
              </a:solidFill>
              <a:cs typeface="B Zar" panose="00000400000000000000" pitchFamily="2" charset="-78"/>
            </a:endParaRPr>
          </a:p>
          <a:p>
            <a:pPr>
              <a:defRPr/>
            </a:pPr>
            <a:endParaRPr lang="en-US" dirty="0">
              <a:solidFill>
                <a:schemeClr val="accent2">
                  <a:lumMod val="40000"/>
                  <a:lumOff val="60000"/>
                </a:schemeClr>
              </a:solidFill>
              <a:cs typeface="B Zar" panose="00000400000000000000" pitchFamily="2" charset="-78"/>
            </a:endParaRPr>
          </a:p>
        </p:txBody>
      </p:sp>
    </p:spTree>
    <p:extLst>
      <p:ext uri="{BB962C8B-B14F-4D97-AF65-F5344CB8AC3E}">
        <p14:creationId xmlns:p14="http://schemas.microsoft.com/office/powerpoint/2010/main" val="587028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3491" name="Picture 2" descr="C:\Documents and Settings\Nemat\Desktop\Golab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199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936</TotalTime>
  <Words>1807</Words>
  <Application>Microsoft Office PowerPoint</Application>
  <PresentationFormat>On-screen Show (4:3)</PresentationFormat>
  <Paragraphs>427</Paragraphs>
  <Slides>99</Slides>
  <Notes>7</Notes>
  <HiddenSlides>0</HiddenSlides>
  <MMClips>0</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Civic</vt:lpstr>
      <vt:lpstr>عوارض وپیامدهای مصرف مواد</vt:lpstr>
      <vt:lpstr>مقدمه</vt:lpstr>
      <vt:lpstr>پیامدهای مصرف مواد</vt:lpstr>
      <vt:lpstr>فرآیند سو مصرف مواد </vt:lpstr>
      <vt:lpstr>PowerPoint Presentation</vt:lpstr>
      <vt:lpstr>PowerPoint Presentation</vt:lpstr>
      <vt:lpstr>سیگار </vt:lpstr>
      <vt:lpstr>سیگار </vt:lpstr>
      <vt:lpstr>سیگار </vt:lpstr>
      <vt:lpstr>PowerPoint Presentation</vt:lpstr>
      <vt:lpstr>سیگار </vt:lpstr>
      <vt:lpstr>سيگار</vt:lpstr>
      <vt:lpstr>سیگار </vt:lpstr>
      <vt:lpstr>سیگار </vt:lpstr>
      <vt:lpstr>سیگار </vt:lpstr>
      <vt:lpstr>عوارض الکل </vt:lpstr>
      <vt:lpstr>پیامدهای مصرف الکل</vt:lpstr>
      <vt:lpstr>PowerPoint Presentation</vt:lpstr>
      <vt:lpstr>PowerPoint Presentation</vt:lpstr>
      <vt:lpstr>PowerPoint Presentation</vt:lpstr>
      <vt:lpstr>عوارض وپیامدهای تریاک</vt:lpstr>
      <vt:lpstr>عوارض وپیامدهایهروئین</vt:lpstr>
      <vt:lpstr>عوارض  تریاک وهروئین</vt:lpstr>
      <vt:lpstr>PowerPoint Presentation</vt:lpstr>
      <vt:lpstr>PowerPoint Presentation</vt:lpstr>
      <vt:lpstr>PowerPoint Presentation</vt:lpstr>
      <vt:lpstr> </vt:lpstr>
      <vt:lpstr>عوارض وپیامدهای حشیش</vt:lpstr>
      <vt:lpstr>عوارض وپیامدهای مصرف کوکائین</vt:lpstr>
      <vt:lpstr>کوکایین از گیاه ”کوکا“ گرفته می شود</vt:lpstr>
      <vt:lpstr>کوکا</vt:lpstr>
      <vt:lpstr>برگ های گیاه کوکا </vt:lpstr>
      <vt:lpstr>بومیان آمریکای لاتین برگ کوکا می جویدند</vt:lpstr>
      <vt:lpstr>در داروهای مسکن استفاده می شد</vt:lpstr>
      <vt:lpstr>چای کوکا </vt:lpstr>
      <vt:lpstr>استخراج کوکا</vt:lpstr>
      <vt:lpstr>PowerPoint Presentation</vt:lpstr>
      <vt:lpstr> عصاره کوکا </vt:lpstr>
      <vt:lpstr>خمیر کوکا</vt:lpstr>
      <vt:lpstr>پودر کوکایین</vt:lpstr>
      <vt:lpstr>پودر کوکایین</vt:lpstr>
      <vt:lpstr>میوه کوکا</vt:lpstr>
      <vt:lpstr>میوه کوکا</vt:lpstr>
      <vt:lpstr>استفاده مشامی از کوکایین</vt:lpstr>
      <vt:lpstr>اثر اختلالی مواد درواسطه های عصبی شیمیائی</vt:lpstr>
      <vt:lpstr>اختلال درواسطه های عصبی شیمیائی</vt:lpstr>
      <vt:lpstr>PowerPoint Presentation</vt:lpstr>
      <vt:lpstr>قبل وبعد از مصرف متامفتامین</vt:lpstr>
      <vt:lpstr>انواع قرص های اکس</vt:lpstr>
      <vt:lpstr>عوارض وپیامدهای مصرف اکستازی</vt:lpstr>
      <vt:lpstr>عوارض وپیامدهای متامفتامین (شیشه و...)</vt:lpstr>
      <vt:lpstr>منشا متاآمفتامین از گیاه افدرا سینکا</vt:lpstr>
      <vt:lpstr>استفاده گسترده درجنگ وبعد از جنگ جهانی دوم</vt:lpstr>
      <vt:lpstr>PowerPoint Presentation</vt:lpstr>
      <vt:lpstr>مشکلات هواپیماها و خلبان ها در جنگ دوم جهانی</vt:lpstr>
      <vt:lpstr>مصرف در آلمان</vt:lpstr>
      <vt:lpstr>پروازهای 36 ساعته</vt:lpstr>
      <vt:lpstr>جنگنده های شیرجه رونده</vt:lpstr>
      <vt:lpstr>شجاعت کاذب</vt:lpstr>
      <vt:lpstr>استفاده درمسابقات</vt:lpstr>
      <vt:lpstr>مصرف  محرک ها از سال 1970 به شدت کنترل گردید</vt:lpstr>
      <vt:lpstr>PowerPoint Presentation</vt:lpstr>
      <vt:lpstr>بسته های شیشه</vt:lpstr>
      <vt:lpstr>مصرف شیشه</vt:lpstr>
      <vt:lpstr>مصرف شیشه</vt:lpstr>
      <vt:lpstr>عارضه پوستی</vt:lpstr>
      <vt:lpstr>عارضه پوستی</vt:lpstr>
      <vt:lpstr>     عارضه پوستی</vt:lpstr>
      <vt:lpstr>اختلالات دهان ودندان</vt:lpstr>
      <vt:lpstr>عوارض عصبی</vt:lpstr>
      <vt:lpstr>حرکات غیر ارادی</vt:lpstr>
      <vt:lpstr>نکروز بافت ها</vt:lpstr>
      <vt:lpstr>نکروز سرخرگ</vt:lpstr>
      <vt:lpstr>PowerPoint Presentation</vt:lpstr>
      <vt:lpstr>بیماریهای ریه</vt:lpstr>
      <vt:lpstr>عوارض گوارشی</vt:lpstr>
      <vt:lpstr>عوارض کلیوی</vt:lpstr>
      <vt:lpstr>صدمه به میتوکندری</vt:lpstr>
      <vt:lpstr>تومور استخوان</vt:lpstr>
      <vt:lpstr>اختلال عضلانی استخوانی</vt:lpstr>
      <vt:lpstr>سیاه شدن ادرار</vt:lpstr>
      <vt:lpstr>PowerPoint Presentation</vt:lpstr>
      <vt:lpstr>در خاورمیانه رو به گسترش است!</vt:lpstr>
      <vt:lpstr>کشفیات در عربستان</vt:lpstr>
      <vt:lpstr>کروکودیل</vt:lpstr>
      <vt:lpstr>PowerPoint Presentation</vt:lpstr>
      <vt:lpstr>PowerPoint Presentation</vt:lpstr>
      <vt:lpstr>PowerPoint Presentation</vt:lpstr>
      <vt:lpstr>PowerPoint Presentation</vt:lpstr>
      <vt:lpstr>PowerPoint Presentation</vt:lpstr>
      <vt:lpstr>مواد مخدر جدید: برنز ،نخ ، تسبیح</vt:lpstr>
      <vt:lpstr>پان</vt:lpstr>
      <vt:lpstr>اسپایس  / ریتالین</vt:lpstr>
      <vt:lpstr>‌تمجیزک، بنجیزک، نورجیزک</vt:lpstr>
      <vt:lpstr>عوارض هم افزائی موادمخدر</vt:lpstr>
      <vt:lpstr>زمينه های فردی اعتیاد</vt:lpstr>
      <vt:lpstr>پیامد های خانوادگی واجتماعی</vt:lpstr>
      <vt:lpstr>برخی واقعیت های اعتیادپ</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عوارض شیشه</dc:title>
  <dc:creator>Asatid</dc:creator>
  <cp:lastModifiedBy>Asus</cp:lastModifiedBy>
  <cp:revision>72</cp:revision>
  <dcterms:created xsi:type="dcterms:W3CDTF">2014-02-16T11:56:44Z</dcterms:created>
  <dcterms:modified xsi:type="dcterms:W3CDTF">2014-02-22T07:50:25Z</dcterms:modified>
</cp:coreProperties>
</file>