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300" r:id="rId4"/>
    <p:sldId id="303" r:id="rId5"/>
    <p:sldId id="302" r:id="rId6"/>
    <p:sldId id="296" r:id="rId7"/>
    <p:sldId id="298" r:id="rId8"/>
    <p:sldId id="304" r:id="rId9"/>
    <p:sldId id="305" r:id="rId10"/>
    <p:sldId id="306" r:id="rId11"/>
    <p:sldId id="307" r:id="rId12"/>
    <p:sldId id="308" r:id="rId13"/>
    <p:sldId id="309" r:id="rId14"/>
    <p:sldId id="273" r:id="rId15"/>
    <p:sldId id="279" r:id="rId16"/>
    <p:sldId id="278" r:id="rId17"/>
    <p:sldId id="277" r:id="rId18"/>
    <p:sldId id="274" r:id="rId19"/>
    <p:sldId id="280" r:id="rId20"/>
    <p:sldId id="276" r:id="rId21"/>
    <p:sldId id="281" r:id="rId22"/>
    <p:sldId id="297" r:id="rId23"/>
    <p:sldId id="317" r:id="rId24"/>
    <p:sldId id="320" r:id="rId25"/>
    <p:sldId id="318" r:id="rId26"/>
    <p:sldId id="336" r:id="rId27"/>
    <p:sldId id="335" r:id="rId28"/>
    <p:sldId id="321" r:id="rId29"/>
    <p:sldId id="275" r:id="rId30"/>
    <p:sldId id="310" r:id="rId31"/>
    <p:sldId id="311" r:id="rId32"/>
    <p:sldId id="324" r:id="rId33"/>
    <p:sldId id="312" r:id="rId34"/>
    <p:sldId id="313" r:id="rId35"/>
    <p:sldId id="314" r:id="rId36"/>
    <p:sldId id="334" r:id="rId37"/>
    <p:sldId id="315" r:id="rId38"/>
    <p:sldId id="322" r:id="rId39"/>
    <p:sldId id="323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ehdashtravan.com/%d9%85%da%a9%d8%a7%d9%86%db%8c%d8%b2%d9%85-%d8%af%d9%81%d8%a7%d8%b9%db%8c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بسم الله الرحمن الرحیم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" y="270294"/>
            <a:ext cx="11346611" cy="5549661"/>
          </a:xfrm>
        </p:spPr>
      </p:pic>
    </p:spTree>
    <p:extLst>
      <p:ext uri="{BB962C8B-B14F-4D97-AF65-F5344CB8AC3E}">
        <p14:creationId xmlns:p14="http://schemas.microsoft.com/office/powerpoint/2010/main" val="35045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2" y="425570"/>
            <a:ext cx="11139577" cy="5578415"/>
          </a:xfrm>
        </p:spPr>
      </p:pic>
    </p:spTree>
    <p:extLst>
      <p:ext uri="{BB962C8B-B14F-4D97-AF65-F5344CB8AC3E}">
        <p14:creationId xmlns:p14="http://schemas.microsoft.com/office/powerpoint/2010/main" val="10918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09" y="2086753"/>
            <a:ext cx="3389138" cy="33115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73" y="2063750"/>
            <a:ext cx="3376203" cy="33115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32761"/>
            <a:ext cx="3350332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304800"/>
            <a:ext cx="11473132" cy="5923472"/>
          </a:xfrm>
        </p:spPr>
      </p:pic>
    </p:spTree>
    <p:extLst>
      <p:ext uri="{BB962C8B-B14F-4D97-AF65-F5344CB8AC3E}">
        <p14:creationId xmlns:p14="http://schemas.microsoft.com/office/powerpoint/2010/main" val="42610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2309" y="500332"/>
            <a:ext cx="11064816" cy="47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55" y="685800"/>
            <a:ext cx="4508739" cy="1151965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قرن ها قبل از فروید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94" y="766313"/>
            <a:ext cx="6297283" cy="460506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2" y="1972574"/>
            <a:ext cx="3979652" cy="33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34683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منابع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dirty="0"/>
              <a:t>اعجاز روان شناختی قرآن </a:t>
            </a:r>
            <a:r>
              <a:rPr lang="fa-IR" dirty="0" smtClean="0"/>
              <a:t> </a:t>
            </a:r>
            <a:r>
              <a:rPr lang="fa-IR" dirty="0"/>
              <a:t>امین خولی (</a:t>
            </a:r>
            <a:r>
              <a:rPr lang="fa-IR" dirty="0" smtClean="0"/>
              <a:t>1965م)</a:t>
            </a:r>
          </a:p>
          <a:p>
            <a:r>
              <a:rPr lang="fa-IR" dirty="0" smtClean="0"/>
              <a:t> آثار: </a:t>
            </a:r>
            <a:r>
              <a:rPr lang="fa-IR" dirty="0"/>
              <a:t>«البلاغة العربیة و اثر الفلسفة فیها»، مدخل «تفسیر» دائرة المعارف الاسلامیة و مقاله ای در مجله دانشکده ادبیات قاهره با عنوان «البلاغة و علم النفس</a:t>
            </a:r>
            <a:r>
              <a:rPr lang="fa-IR" dirty="0" smtClean="0"/>
              <a:t>»</a:t>
            </a:r>
            <a:endParaRPr lang="fa-IR" dirty="0"/>
          </a:p>
          <a:p>
            <a:endParaRPr lang="fa-IR" dirty="0"/>
          </a:p>
          <a:p>
            <a:r>
              <a:rPr lang="fa-IR" dirty="0" smtClean="0"/>
              <a:t> </a:t>
            </a:r>
            <a:r>
              <a:rPr lang="fa-IR" dirty="0"/>
              <a:t>«الاعجاز النفسی فی القرآن الکریم» از دکتر مصطفی رجب و «الاعجاز النفسی و تربوی فی القرآن الکریم و السنة المطهرة» از دکتر عبدالرحمن العیسوی در سال </a:t>
            </a:r>
            <a:r>
              <a:rPr lang="fa-IR" dirty="0" smtClean="0"/>
              <a:t>1428 </a:t>
            </a:r>
            <a:r>
              <a:rPr lang="fa-IR" dirty="0"/>
              <a:t>انتشار </a:t>
            </a:r>
            <a:r>
              <a:rPr lang="fa-IR" dirty="0" smtClean="0"/>
              <a:t>یافته</a:t>
            </a:r>
            <a:endParaRPr lang="fa-IR" dirty="0"/>
          </a:p>
          <a:p>
            <a:r>
              <a:rPr lang="fa-IR" dirty="0" smtClean="0"/>
              <a:t>قرآن </a:t>
            </a:r>
            <a:r>
              <a:rPr lang="fa-IR" dirty="0"/>
              <a:t>و روان شناسی از محمد عثمان نجاتی؛ قرآن و بهداشت روان از دکتر احمد صادقیان؛ روان شناسی از دیدگاه مکتب اسلام از تقی ژاله فر؛ </a:t>
            </a:r>
            <a:r>
              <a:rPr lang="fa-IR" dirty="0" smtClean="0"/>
              <a:t>بهداشت </a:t>
            </a:r>
            <a:r>
              <a:rPr lang="fa-IR" dirty="0"/>
              <a:t>روانی با نگرش به منابع اسلامی از محمدرضا سالاری فر و همکاران؛ بهداشت و سلامت روان با نگرش به آموزه های دینی و سیره </a:t>
            </a:r>
            <a:r>
              <a:rPr lang="fa-IR" dirty="0" smtClean="0"/>
              <a:t>معصومان</a:t>
            </a:r>
            <a:r>
              <a:rPr lang="en-US" dirty="0" smtClean="0"/>
              <a:t> </a:t>
            </a:r>
            <a:r>
              <a:rPr lang="fa-IR" dirty="0" smtClean="0"/>
              <a:t>ان سلیمان قاسمی</a:t>
            </a:r>
            <a:r>
              <a:rPr lang="fa-IR" dirty="0"/>
              <a:t>؛ بهداشت روانی در اسلام از سید حمید فتاحی؛ اخلاق اسلامی از احمد دیلمی و مسعود آذربایجانی؛ بهداشت روانی (بررسی مقدماتی اصول بهداشت روانی، روان درمانی و برنامه ریزی در مکتب اسلام) از دکتر سید ابوالقاسم حسینی؛ آرامش روانی و مذهب از دکتر صفدر صانعی؛ بهداشت روان در اسلام از دکتر سیدمهدی صانعی؛ مجموعه مقالات اسلام و بهداشت روان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dirty="0">
                <a:solidFill>
                  <a:srgbClr val="000000"/>
                </a:solidFill>
                <a:latin typeface="RTNassim"/>
                <a:ea typeface="Times New Roman" panose="02020603050405020304" pitchFamily="18" charset="0"/>
                <a:cs typeface="Helvetica" panose="020B0604020202020204" pitchFamily="34" charset="0"/>
              </a:rPr>
              <a:t>در قرآن به سه نوع از مکانیسم های دفاعی، روانی اشاره شده است که عبارتند از: فرافکنی (منافقون/4)، دلیل تراشی (بقره/11 و 12) و واکنش سازی (بقره/204 و 205 و منافقون/4).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36" y="404003"/>
            <a:ext cx="10396882" cy="115196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3811" y="615352"/>
            <a:ext cx="11168332" cy="47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2" y="2514598"/>
            <a:ext cx="4524375" cy="2409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65" y="2631415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اصول تغيير و اصلاح </a:t>
            </a:r>
            <a:r>
              <a:rPr lang="ar-SA" dirty="0" smtClean="0"/>
              <a:t>رفتار</a:t>
            </a:r>
            <a:r>
              <a:rPr lang="fa-IR" dirty="0" smtClean="0"/>
              <a:t> از منظر اهل بیت </a:t>
            </a:r>
            <a:r>
              <a:rPr lang="fa-IR" sz="1600" dirty="0" smtClean="0"/>
              <a:t>علیهم السلام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اصل </a:t>
            </a:r>
            <a:r>
              <a:rPr lang="ar-SA" dirty="0"/>
              <a:t>حفظ كرامت و ارزشمندى </a:t>
            </a:r>
            <a:r>
              <a:rPr lang="ar-SA" dirty="0" smtClean="0"/>
              <a:t>انسان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ar-SA" dirty="0" smtClean="0"/>
              <a:t>صل اقتضايى رفتار كردن</a:t>
            </a:r>
            <a:endParaRPr lang="en-US" dirty="0" smtClean="0"/>
          </a:p>
          <a:p>
            <a:r>
              <a:rPr lang="ar-SA" dirty="0" smtClean="0"/>
              <a:t>اصل </a:t>
            </a:r>
            <a:r>
              <a:rPr lang="ar-SA" dirty="0"/>
              <a:t>تقدّم استفاده از روش‏هاى سهل‏گيرانه بر روش‏هاى سخت‏گيرانه و تنبيهى</a:t>
            </a:r>
            <a:endParaRPr lang="en-US" dirty="0"/>
          </a:p>
          <a:p>
            <a:r>
              <a:rPr lang="ar-SA" dirty="0" smtClean="0"/>
              <a:t>اصل </a:t>
            </a:r>
            <a:r>
              <a:rPr lang="ar-SA" dirty="0"/>
              <a:t>تقدّم استفاده از روش‏هاى غيرمستقيم و كردارى بر روش‏هاى مستقيم و گفتارى</a:t>
            </a:r>
            <a:endParaRPr lang="en-US" dirty="0"/>
          </a:p>
          <a:p>
            <a:r>
              <a:rPr lang="fa-IR" sz="1100" dirty="0" smtClean="0"/>
              <a:t>ا</a:t>
            </a:r>
            <a:r>
              <a:rPr lang="ar-SA" sz="1100" dirty="0" smtClean="0"/>
              <a:t>صول تغيير و اصلاح رفتار در سيره معصومان عليهم‏ السلام</a:t>
            </a:r>
            <a:r>
              <a:rPr lang="fa-IR" sz="1100" dirty="0" smtClean="0"/>
              <a:t>معرفت سال بیستم شماره 160 محمد حسن ابراهیمی دهشیری 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86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7291"/>
            <a:ext cx="10396882" cy="753374"/>
          </a:xfrm>
        </p:spPr>
        <p:txBody>
          <a:bodyPr>
            <a:normAutofit/>
          </a:bodyPr>
          <a:lstStyle/>
          <a:p>
            <a:pPr algn="ctr"/>
            <a:r>
              <a:rPr lang="fa-IR" sz="2000" dirty="0" smtClean="0"/>
              <a:t>انواع مکانیزم های دفاعی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0478354"/>
              </p:ext>
            </p:extLst>
          </p:nvPr>
        </p:nvGraphicFramePr>
        <p:xfrm>
          <a:off x="120770" y="1166603"/>
          <a:ext cx="11496136" cy="546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6981">
                  <a:extLst>
                    <a:ext uri="{9D8B030D-6E8A-4147-A177-3AD203B41FA5}">
                      <a16:colId xmlns:a16="http://schemas.microsoft.com/office/drawing/2014/main" val="1984575570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3228957789"/>
                    </a:ext>
                  </a:extLst>
                </a:gridCol>
                <a:gridCol w="4347713">
                  <a:extLst>
                    <a:ext uri="{9D8B030D-6E8A-4147-A177-3AD203B41FA5}">
                      <a16:colId xmlns:a16="http://schemas.microsoft.com/office/drawing/2014/main" val="2619716400"/>
                    </a:ext>
                  </a:extLst>
                </a:gridCol>
                <a:gridCol w="1483744">
                  <a:extLst>
                    <a:ext uri="{9D8B030D-6E8A-4147-A177-3AD203B41FA5}">
                      <a16:colId xmlns:a16="http://schemas.microsoft.com/office/drawing/2014/main" val="534748107"/>
                    </a:ext>
                  </a:extLst>
                </a:gridCol>
              </a:tblGrid>
              <a:tr h="713955">
                <a:tc>
                  <a:txBody>
                    <a:bodyPr/>
                    <a:lstStyle/>
                    <a:p>
                      <a:r>
                        <a:rPr lang="fa-IR" dirty="0" smtClean="0"/>
                        <a:t>توضیح مختصر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نام مکانیزم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توضیح مختصر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 نام مکانیزم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68160"/>
                  </a:ext>
                </a:extLst>
              </a:tr>
              <a:tr h="713117"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تکذیب و نفی واقعیت مانند تکدیب بیماری صعب العلاج؟؟؟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dirty="0" smtClean="0"/>
                        <a:t>. 7.انکار</a:t>
                      </a:r>
                    </a:p>
                    <a:p>
                      <a:endParaRPr lang="fa-I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Denial</a:t>
                      </a:r>
                      <a:endParaRPr lang="fa-IR" sz="1200" dirty="0" smtClean="0"/>
                    </a:p>
                    <a:p>
                      <a:endParaRPr lang="fa-IR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dirty="0" smtClean="0"/>
                        <a:t>حذف امیال یا خاطرات بسیار آزار دهنده از حیطه خودآگاهی مانند فراموشی حادثه تصادف بعد از چند سال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1. واپس‌رانی یا سرکوب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Repression</a:t>
                      </a:r>
                      <a:endParaRPr lang="fa-IR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82112"/>
                  </a:ext>
                </a:extLst>
              </a:tr>
              <a:tr h="615927"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خنثی سازی سازی عمل یا فکر نادرست؟؟؟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dirty="0" smtClean="0"/>
                        <a:t>8.ابطال </a:t>
                      </a:r>
                    </a:p>
                    <a:p>
                      <a:r>
                        <a:rPr lang="en-US" sz="1200" dirty="0" smtClean="0"/>
                        <a:t>Undoing</a:t>
                      </a:r>
                      <a:endParaRPr lang="fa-IR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ناراحتی و عصابنیت خود از مووضوع یا فردی را به غیر مقصر منتقل کردن مانند کارمند عصبانی از مدیر که با همسرش مشاجره می کند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2. جابه‌جایی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Displacement</a:t>
                      </a:r>
                      <a:endParaRPr lang="fa-I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14162"/>
                  </a:ext>
                </a:extLst>
              </a:tr>
              <a:tr h="785891"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برطرف نمودن ناتوانی و شکست بسیار سخت مانند دموستنی که با وجود لکنت زبان خطیب مشهوری شد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9. جبران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dirty="0" smtClean="0"/>
                    </a:p>
                    <a:p>
                      <a:r>
                        <a:rPr lang="en-US" sz="1200" dirty="0" smtClean="0"/>
                        <a:t>Compensation</a:t>
                      </a:r>
                      <a:endParaRPr lang="fa-IR" sz="1200" dirty="0" smtClean="0"/>
                    </a:p>
                    <a:p>
                      <a:r>
                        <a:rPr lang="fa-IR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جهت دهی امیال و خواسته های ناپسند در مسیری صحیح مانند میل به پرخاشگری و جهت دهی آن در ورزش های رزمی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dirty="0" smtClean="0"/>
                        <a:t>3.والایش یا تصعید </a:t>
                      </a:r>
                      <a:r>
                        <a:rPr lang="en-US" sz="1200" dirty="0" smtClean="0"/>
                        <a:t>Sublimation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4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عقب نشینی از مقطع سنی خود به دلایل محرومیت و شکست مانند مردی که بچه گانه حرف می زند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dirty="0" smtClean="0"/>
                        <a:t>10.برگشت</a:t>
                      </a:r>
                    </a:p>
                    <a:p>
                      <a:endParaRPr lang="fa-IR" sz="1200" dirty="0" smtClean="0"/>
                    </a:p>
                    <a:p>
                      <a:r>
                        <a:rPr lang="en-US" sz="1200" b="1" dirty="0" smtClean="0"/>
                        <a:t>R</a:t>
                      </a:r>
                      <a:r>
                        <a:rPr lang="en-US" sz="1200" dirty="0" smtClean="0"/>
                        <a:t>egression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توجیه اعمال نادرست با عذر تراشی و منطقی جلوه دادن آن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dirty="0" smtClean="0"/>
                        <a:t>4.دلیل تراشی </a:t>
                      </a:r>
                    </a:p>
                    <a:p>
                      <a:r>
                        <a:rPr lang="en-US" sz="1200" dirty="0" smtClean="0"/>
                        <a:t>Rationalization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3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بروز ناراحتی روانی به شکل یک بیماری جسمی مانند تبدیل ناراحتی به زخم معده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dirty="0" smtClean="0"/>
                        <a:t>11. تبدیل</a:t>
                      </a:r>
                    </a:p>
                    <a:p>
                      <a:endParaRPr lang="fa-I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dirty="0" smtClean="0"/>
                        <a:t> </a:t>
                      </a:r>
                      <a:r>
                        <a:rPr lang="en-US" sz="1200" dirty="0" smtClean="0"/>
                        <a:t>Conversion</a:t>
                      </a:r>
                      <a:endParaRPr lang="fa-IR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نسبت دادن افکار و رفتار نادرست خود به دیگری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200" dirty="0" smtClean="0"/>
                        <a:t>. </a:t>
                      </a:r>
                      <a:r>
                        <a:rPr lang="en-US" sz="1200" dirty="0" smtClean="0"/>
                        <a:t>Projection</a:t>
                      </a:r>
                      <a:r>
                        <a:rPr lang="fa-IR" sz="1200" dirty="0" smtClean="0"/>
                        <a:t> 5.فرافکنی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4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تقلید شخصیتی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a-IR" sz="1200" dirty="0" smtClean="0"/>
                    </a:p>
                    <a:p>
                      <a:r>
                        <a:rPr lang="fa-IR" sz="1200" dirty="0" smtClean="0"/>
                        <a:t>12.همانندسازی </a:t>
                      </a:r>
                      <a:r>
                        <a:rPr lang="en-US" sz="1200" dirty="0" smtClean="0"/>
                        <a:t>Identification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عمل برعکس تمایل و احساس بر اثر احساس گناه مانند توجه مادر به فرزندی که مورد علاقه اش نیست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/>
                        <a:t>6.واکنش وارونه یا وارونه‌سازی </a:t>
                      </a:r>
                      <a:r>
                        <a:rPr lang="en-US" sz="1200" dirty="0" err="1" smtClean="0"/>
                        <a:t>ReactionFormation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3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5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انکار جز ناسالم‌ترین و غیر انطباقی‌ترین مکانیزم‌های دفاعی است. در </a:t>
            </a:r>
            <a:r>
              <a:rPr lang="fa-IR" u="sng" dirty="0">
                <a:hlinkClick r:id="rId2"/>
              </a:rPr>
              <a:t>مکانیزم دفاعی</a:t>
            </a:r>
            <a:r>
              <a:rPr lang="fa-IR" dirty="0"/>
              <a:t> انکار که معمولاً در بیماران اسکیزوفرنی و کودکان دیده می‌شود، فرد به‌کلی واقعیت بیرونی را سد می‌کند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اقسام انکار ازنظر آنا فروید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b="1" dirty="0"/>
              <a:t>انکار مستقیم</a:t>
            </a:r>
            <a:endParaRPr lang="en-US" dirty="0"/>
          </a:p>
          <a:p>
            <a:r>
              <a:rPr lang="ar-SA" dirty="0"/>
              <a:t>به طور مثال کودکی که گریه می کند اما وقتی از او می پرسیم آیا از چیزی ناراحت هست پاسخ می دهد “نه</a:t>
            </a:r>
            <a:endParaRPr lang="en-US" dirty="0"/>
          </a:p>
          <a:p>
            <a:r>
              <a:rPr lang="fa-IR" b="1" dirty="0"/>
              <a:t>۲</a:t>
            </a:r>
            <a:r>
              <a:rPr lang="en-US" b="1" dirty="0"/>
              <a:t>- </a:t>
            </a:r>
            <a:r>
              <a:rPr lang="ar-SA" b="1" dirty="0"/>
              <a:t>انکار با عمل</a:t>
            </a:r>
            <a:endParaRPr lang="en-US" dirty="0"/>
          </a:p>
          <a:p>
            <a:r>
              <a:rPr lang="ar-SA" dirty="0"/>
              <a:t>سرعت غیر مجاز ، تصمیم های متهورانه </a:t>
            </a:r>
            <a:r>
              <a:rPr lang="en-US" dirty="0"/>
              <a:t>.</a:t>
            </a:r>
          </a:p>
          <a:p>
            <a:r>
              <a:rPr lang="fa-IR" b="1" dirty="0"/>
              <a:t>۳</a:t>
            </a:r>
            <a:r>
              <a:rPr lang="en-US" b="1" dirty="0"/>
              <a:t>- </a:t>
            </a:r>
            <a:r>
              <a:rPr lang="ar-SA" b="1" dirty="0"/>
              <a:t>انکار با افکار وهمی</a:t>
            </a:r>
            <a:endParaRPr lang="en-US" dirty="0"/>
          </a:p>
          <a:p>
            <a:r>
              <a:rPr lang="en-US" dirty="0"/>
              <a:t>.</a:t>
            </a:r>
            <a:r>
              <a:rPr lang="ar-SA" dirty="0"/>
              <a:t>مبرا دانستن خود با افکار غلط توجیه قتل و تجاوز</a:t>
            </a:r>
            <a:endParaRPr lang="en-US" dirty="0"/>
          </a:p>
          <a:p>
            <a:r>
              <a:rPr lang="fa-IR" b="1" dirty="0"/>
              <a:t>۴</a:t>
            </a:r>
            <a:r>
              <a:rPr lang="en-US" b="1" dirty="0"/>
              <a:t>- </a:t>
            </a:r>
            <a:r>
              <a:rPr lang="ar-SA" b="1" dirty="0"/>
              <a:t>انکار با عبارات</a:t>
            </a:r>
            <a:endParaRPr lang="en-US" dirty="0"/>
          </a:p>
          <a:p>
            <a:r>
              <a:rPr lang="fa-IR" dirty="0"/>
              <a:t>ماجرای آقای ایکس آماده‌سازی؛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b="1" dirty="0"/>
              <a:t>دلایل </a:t>
            </a:r>
            <a:r>
              <a:rPr lang="ar-SA" b="1" dirty="0" smtClean="0"/>
              <a:t>دروغ</a:t>
            </a:r>
            <a:r>
              <a:rPr lang="fa-IR" b="1" dirty="0" smtClean="0"/>
              <a:t>گوئی</a:t>
            </a:r>
            <a:r>
              <a:rPr lang="ar-SA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 از لحاظ علم و روانشناسی، انسان ها به چند دلیل عمده دروغ می گویند که در ادامه این دلایل را بررسی می کنیم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r>
              <a:rPr lang="ar-SA" b="1" dirty="0" smtClean="0"/>
              <a:t>اجتناب </a:t>
            </a:r>
            <a:r>
              <a:rPr lang="ar-SA" b="1" dirty="0"/>
              <a:t>از تنبیه شدن</a:t>
            </a:r>
            <a:endParaRPr lang="en-US" dirty="0"/>
          </a:p>
          <a:p>
            <a:r>
              <a:rPr lang="ar-SA" dirty="0"/>
              <a:t>دروغ کارمند به رئیس</a:t>
            </a:r>
            <a:r>
              <a:rPr lang="en-US" dirty="0"/>
              <a:t> </a:t>
            </a:r>
          </a:p>
          <a:p>
            <a:r>
              <a:rPr lang="ar-SA" b="1" dirty="0"/>
              <a:t>حفاظت از دیگران</a:t>
            </a:r>
            <a:endParaRPr lang="en-US" dirty="0"/>
          </a:p>
          <a:p>
            <a:r>
              <a:rPr lang="ar-SA" dirty="0"/>
              <a:t>درباره سلیقه دوستمان و یا برای دفاع از افراد مورد علاقه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40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283" y="396815"/>
            <a:ext cx="11013057" cy="58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دلایل دروغگوئی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b="1" dirty="0" smtClean="0"/>
              <a:t>ح</a:t>
            </a:r>
            <a:r>
              <a:rPr lang="ar-SA" b="1" dirty="0" smtClean="0"/>
              <a:t>فظ حریم خصوصی</a:t>
            </a:r>
            <a:endParaRPr lang="en-US" dirty="0" smtClean="0"/>
          </a:p>
          <a:p>
            <a:r>
              <a:rPr lang="fa-IR" b="1" dirty="0" smtClean="0"/>
              <a:t>دفاع و مقاومت در برابر تجسس افراد برای حفظ اسرار </a:t>
            </a:r>
            <a:endParaRPr lang="en-US" dirty="0" smtClean="0"/>
          </a:p>
          <a:p>
            <a:r>
              <a:rPr lang="ar-SA" b="1" dirty="0" smtClean="0"/>
              <a:t>اجتناب </a:t>
            </a:r>
            <a:r>
              <a:rPr lang="ar-SA" b="1" dirty="0"/>
              <a:t>از شرمساری</a:t>
            </a:r>
            <a:endParaRPr lang="en-US" dirty="0"/>
          </a:p>
          <a:p>
            <a:r>
              <a:rPr lang="ar-SA" b="1" dirty="0"/>
              <a:t>شرمساری از کاستی ها بی پولی ، اشتباه و...</a:t>
            </a:r>
            <a:endParaRPr lang="en-US" dirty="0"/>
          </a:p>
          <a:p>
            <a:r>
              <a:rPr lang="ar-SA" b="1" dirty="0" smtClean="0"/>
              <a:t>چرا </a:t>
            </a:r>
            <a:r>
              <a:rPr lang="ar-SA" b="1" dirty="0"/>
              <a:t>دروغ می­گوییم؟</a:t>
            </a:r>
            <a:endParaRPr lang="en-US" dirty="0"/>
          </a:p>
          <a:p>
            <a:r>
              <a:rPr lang="ar-SA" b="1" dirty="0"/>
              <a:t>دروغ می‌گوییم تا خودمان را خوب جلوه دهیم</a:t>
            </a:r>
            <a:endParaRPr lang="en-US" dirty="0"/>
          </a:p>
          <a:p>
            <a:r>
              <a:rPr lang="ar-SA" b="1" dirty="0"/>
              <a:t>برای کسب مقبولیت</a:t>
            </a:r>
            <a:r>
              <a:rPr lang="en-US" b="1" dirty="0"/>
              <a:t>.</a:t>
            </a:r>
            <a:endParaRPr lang="en-US" dirty="0"/>
          </a:p>
          <a:p>
            <a:r>
              <a:rPr lang="ar-SA" b="1" dirty="0" smtClean="0"/>
              <a:t>به </a:t>
            </a:r>
            <a:r>
              <a:rPr lang="ar-SA" b="1" dirty="0"/>
              <a:t>خودمان دروغ می­ گوییم</a:t>
            </a:r>
            <a:r>
              <a:rPr lang="en-US" b="1" dirty="0"/>
              <a:t>!</a:t>
            </a:r>
            <a:endParaRPr lang="en-US" dirty="0"/>
          </a:p>
          <a:p>
            <a:r>
              <a:rPr lang="ar-SA" b="1" dirty="0" smtClean="0"/>
              <a:t>استفاده </a:t>
            </a:r>
            <a:r>
              <a:rPr lang="ar-SA" b="1" dirty="0"/>
              <a:t>از دروغ برای </a:t>
            </a:r>
            <a:r>
              <a:rPr lang="ar-SA" b="1" dirty="0" smtClean="0"/>
              <a:t>پوشاند</a:t>
            </a:r>
            <a:r>
              <a:rPr lang="fa-IR" b="1" dirty="0" smtClean="0"/>
              <a:t>ن حقیقت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دلایل دروغگوئی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b="1" dirty="0" smtClean="0"/>
              <a:t>ح</a:t>
            </a:r>
            <a:r>
              <a:rPr lang="ar-SA" b="1" dirty="0" smtClean="0"/>
              <a:t>فظ حریم خصوصی</a:t>
            </a:r>
            <a:endParaRPr lang="en-US" dirty="0" smtClean="0"/>
          </a:p>
          <a:p>
            <a:r>
              <a:rPr lang="fa-IR" b="1" dirty="0" smtClean="0"/>
              <a:t>دفاع و مقاومت در برابر تجسس افراد برای حفظ اسرار </a:t>
            </a:r>
            <a:endParaRPr lang="en-US" dirty="0" smtClean="0"/>
          </a:p>
          <a:p>
            <a:r>
              <a:rPr lang="ar-SA" b="1" dirty="0" smtClean="0"/>
              <a:t>اجتناب </a:t>
            </a:r>
            <a:r>
              <a:rPr lang="ar-SA" b="1" dirty="0"/>
              <a:t>از شرمساری</a:t>
            </a:r>
            <a:endParaRPr lang="en-US" dirty="0"/>
          </a:p>
          <a:p>
            <a:r>
              <a:rPr lang="ar-SA" b="1" dirty="0"/>
              <a:t>شرمساری از کاستی ها بی پولی ، اشتباه و...</a:t>
            </a:r>
            <a:endParaRPr lang="en-US" dirty="0"/>
          </a:p>
          <a:p>
            <a:r>
              <a:rPr lang="ar-SA" b="1" dirty="0" smtClean="0"/>
              <a:t>چرا </a:t>
            </a:r>
            <a:r>
              <a:rPr lang="ar-SA" b="1" dirty="0"/>
              <a:t>دروغ می­گوییم؟</a:t>
            </a:r>
            <a:endParaRPr lang="en-US" dirty="0"/>
          </a:p>
          <a:p>
            <a:r>
              <a:rPr lang="ar-SA" b="1" dirty="0"/>
              <a:t>دروغ می‌گوییم تا خودمان را خوب جلوه دهیم</a:t>
            </a:r>
            <a:endParaRPr lang="en-US" dirty="0"/>
          </a:p>
          <a:p>
            <a:r>
              <a:rPr lang="ar-SA" b="1" dirty="0"/>
              <a:t>برای کسب مقبولیت</a:t>
            </a:r>
            <a:r>
              <a:rPr lang="en-US" b="1" dirty="0"/>
              <a:t>.</a:t>
            </a:r>
            <a:endParaRPr lang="en-US" dirty="0"/>
          </a:p>
          <a:p>
            <a:r>
              <a:rPr lang="ar-SA" b="1" dirty="0" smtClean="0"/>
              <a:t>به </a:t>
            </a:r>
            <a:r>
              <a:rPr lang="ar-SA" b="1" dirty="0"/>
              <a:t>خودمان دروغ می­ گوییم</a:t>
            </a:r>
            <a:r>
              <a:rPr lang="en-US" b="1" dirty="0"/>
              <a:t>!</a:t>
            </a:r>
            <a:endParaRPr lang="en-US" dirty="0"/>
          </a:p>
          <a:p>
            <a:r>
              <a:rPr lang="ar-SA" b="1" dirty="0" smtClean="0"/>
              <a:t>استفاده </a:t>
            </a:r>
            <a:r>
              <a:rPr lang="ar-SA" b="1" dirty="0"/>
              <a:t>از دروغ برای </a:t>
            </a:r>
            <a:r>
              <a:rPr lang="ar-SA" b="1" dirty="0" smtClean="0"/>
              <a:t>پوشاند</a:t>
            </a:r>
            <a:r>
              <a:rPr lang="fa-IR" b="1" dirty="0" smtClean="0"/>
              <a:t>ن حقیقت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00" y="350808"/>
            <a:ext cx="9989387" cy="57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6083" y="685800"/>
            <a:ext cx="10731260" cy="45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الگوها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69" y="2006241"/>
            <a:ext cx="2973237" cy="325012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09" y="2006241"/>
            <a:ext cx="2363637" cy="33115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63" y="2063750"/>
            <a:ext cx="2007798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723845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/>
              <a:t>بهلول نباش وانكار ازروي طمع</a:t>
            </a:r>
            <a:r>
              <a:rPr lang="en-US" b="1" dirty="0"/>
              <a:t/>
            </a:r>
            <a:br>
              <a:rPr lang="en-US" b="1" dirty="0"/>
            </a:br>
            <a:r>
              <a:rPr lang="ar-SA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b="1" dirty="0"/>
              <a:t>صميمانه باخدا</a:t>
            </a:r>
            <a:endParaRPr lang="en-US" b="1" dirty="0"/>
          </a:p>
          <a:p>
            <a:pPr rtl="1"/>
            <a:r>
              <a:rPr lang="ar-SA" b="1" dirty="0"/>
              <a:t>حاشا به خاطر فريب ونيرنگ </a:t>
            </a:r>
            <a:endParaRPr lang="en-US" b="1" dirty="0"/>
          </a:p>
          <a:p>
            <a:pPr lvl="5" rtl="1"/>
            <a:r>
              <a:rPr lang="ar-SA" b="1" dirty="0"/>
              <a:t> </a:t>
            </a:r>
            <a:endParaRPr lang="en-US" b="1" dirty="0"/>
          </a:p>
          <a:p>
            <a:r>
              <a:rPr lang="fa-IR" dirty="0" smtClean="0"/>
              <a:t>حكايت درخت سخنگو</a:t>
            </a:r>
          </a:p>
          <a:p>
            <a:r>
              <a:rPr lang="fa-IR" dirty="0" smtClean="0"/>
              <a:t> </a:t>
            </a:r>
            <a:r>
              <a:rPr lang="ar-SA" b="1" dirty="0"/>
              <a:t>حكايت پيرمرد بت پرست</a:t>
            </a:r>
            <a:endParaRPr lang="en-US" b="1" dirty="0"/>
          </a:p>
          <a:p>
            <a:r>
              <a:rPr lang="ar-SA" b="1" dirty="0"/>
              <a:t>اصول رهايي</a:t>
            </a:r>
            <a:endParaRPr lang="en-US" b="1" dirty="0"/>
          </a:p>
          <a:p>
            <a:r>
              <a:rPr lang="ar-SA" b="1" dirty="0"/>
              <a:t>راهكارهاي معالجه تكبر</a:t>
            </a:r>
            <a:endParaRPr lang="en-US" b="1" dirty="0"/>
          </a:p>
          <a:p>
            <a:r>
              <a:rPr lang="ar-SA" b="1" dirty="0"/>
              <a:t>چند راهكار براي تقويت واقعيت پذيري </a:t>
            </a:r>
            <a:endParaRPr lang="en-US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راهنمای منزل اول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 rtl="1"/>
            <a:r>
              <a:rPr lang="ar-SA" b="1" dirty="0"/>
              <a:t>راهنماي منزل اول</a:t>
            </a:r>
            <a:endParaRPr lang="en-US" b="1" dirty="0"/>
          </a:p>
          <a:p>
            <a:pPr algn="r" rtl="1"/>
            <a:r>
              <a:rPr lang="fa-IR" dirty="0" smtClean="0"/>
              <a:t>هادي </a:t>
            </a:r>
            <a:r>
              <a:rPr lang="fa-IR" dirty="0"/>
              <a:t>منزل: پيامبر خاتم صلي الله عليه وآله وسلم </a:t>
            </a:r>
            <a:endParaRPr lang="en-US" dirty="0"/>
          </a:p>
          <a:p>
            <a:pPr algn="r" rtl="1"/>
            <a:r>
              <a:rPr lang="fa-IR" dirty="0"/>
              <a:t>مربي : طلاب و مبلغين فعال در فرآيند مدكاري </a:t>
            </a:r>
            <a:endParaRPr lang="en-US" dirty="0"/>
          </a:p>
          <a:p>
            <a:pPr algn="r" rtl="1"/>
            <a:r>
              <a:rPr lang="fa-IR" dirty="0"/>
              <a:t>مددكار : افراد بهبود يافته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mefda.ir/d/2016/12/16/4/35649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62"/>
            <a:ext cx="11478883" cy="6090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9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برخی از عناوین منزی اول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رفتارپيامبراكرم صلي الله عليه وآله وسلم با بيماران</a:t>
            </a:r>
            <a:endParaRPr lang="en-US" b="1" dirty="0"/>
          </a:p>
          <a:p>
            <a:r>
              <a:rPr lang="ar-SA" b="1" dirty="0"/>
              <a:t>عيادت بيمار يا زيارت خدا</a:t>
            </a:r>
            <a:endParaRPr lang="en-US" b="1" dirty="0"/>
          </a:p>
          <a:p>
            <a:r>
              <a:rPr lang="ar-SA" b="1" dirty="0"/>
              <a:t>خودباوري و خودآگاهي </a:t>
            </a:r>
            <a:endParaRPr lang="fa-IR" b="1" dirty="0" smtClean="0"/>
          </a:p>
          <a:p>
            <a:r>
              <a:rPr lang="ar-SA" b="1" dirty="0" smtClean="0"/>
              <a:t>عيادت </a:t>
            </a:r>
            <a:r>
              <a:rPr lang="ar-SA" b="1" dirty="0"/>
              <a:t>بيمار وشفاي روحي او</a:t>
            </a:r>
            <a:endParaRPr lang="en-US" b="1" dirty="0"/>
          </a:p>
          <a:p>
            <a:r>
              <a:rPr lang="fa-IR" dirty="0" smtClean="0"/>
              <a:t>رفتارپيامبراكرمصلي </a:t>
            </a:r>
            <a:r>
              <a:rPr lang="fa-IR" dirty="0"/>
              <a:t>الله عليه و آله </a:t>
            </a:r>
            <a:r>
              <a:rPr lang="fa-IR" dirty="0" smtClean="0"/>
              <a:t>وسلم باگناهكاران</a:t>
            </a:r>
            <a:endParaRPr lang="fa-IR" dirty="0" smtClean="0"/>
          </a:p>
          <a:p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b="1" dirty="0"/>
              <a:t>آشنائي با هادي منزل اول 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b="1" dirty="0"/>
              <a:t>پيامبر </a:t>
            </a:r>
            <a:r>
              <a:rPr lang="ar-SA" b="1" dirty="0" smtClean="0"/>
              <a:t>اعظم</a:t>
            </a:r>
            <a:r>
              <a:rPr lang="fa-IR" b="1" dirty="0" smtClean="0"/>
              <a:t> </a:t>
            </a:r>
            <a:r>
              <a:rPr lang="ar-SA" b="1" dirty="0" smtClean="0"/>
              <a:t>صلي </a:t>
            </a:r>
            <a:r>
              <a:rPr lang="ar-SA" b="1" dirty="0"/>
              <a:t>الله عليه و آله </a:t>
            </a:r>
            <a:r>
              <a:rPr lang="ar-SA" b="1" dirty="0" smtClean="0"/>
              <a:t>وسلم</a:t>
            </a:r>
            <a:r>
              <a:rPr lang="fa-IR" b="1" dirty="0" smtClean="0"/>
              <a:t> </a:t>
            </a:r>
            <a:r>
              <a:rPr lang="ar-SA" b="1" dirty="0" smtClean="0"/>
              <a:t>ازديدگاه </a:t>
            </a:r>
            <a:r>
              <a:rPr lang="ar-SA" b="1" dirty="0"/>
              <a:t>دانشمندان   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4" y="201283"/>
            <a:ext cx="11294853" cy="5710687"/>
          </a:xfrm>
        </p:spPr>
      </p:pic>
    </p:spTree>
    <p:extLst>
      <p:ext uri="{BB962C8B-B14F-4D97-AF65-F5344CB8AC3E}">
        <p14:creationId xmlns:p14="http://schemas.microsoft.com/office/powerpoint/2010/main" val="2816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سخنان توماس کارلایل درباره رسول خدا </a:t>
            </a:r>
            <a:r>
              <a:rPr lang="fa-IR" sz="1100" dirty="0" smtClean="0"/>
              <a:t>صلی الله علیه وآله وسلم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fa-IR" dirty="0" smtClean="0"/>
              <a:t>شما می گویید او راپیغمبر می دانستند بلی ، او کسی است که با آنها رو به رو بود ، تک وتنها ، روشن و آشکار ، بدون این که در لباس اسرار و رموز مقدسی در آمده با شد . وضع او محسوس بود و مشهود ، لباسش را خودش می شست و کفش هایش را رفو می کرد و می جنگید ، مشورت می کرد و در میان آنها حکومت می کرد و فرمانروایی داشت بایستی او را دیده با شند که چه نوع شخصی بود . شما هرچه می خواهید او را بنامید. هیچ امپراتوری با تاج و زینت و زیور پادشاهی ، مانند این مرد که شخصا جامه اش را می شست ، مطاع نبود .این مردی که مدت 23سال با آن همه رنج و مشقت زندگی کرد ، چنان آزمایش هایی عملی سخت و دشوار از خود نشان داد که من او را قهرمان می دانم و لازم است که چنین عنوانی داشته باشد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3" y="615352"/>
            <a:ext cx="10420710" cy="4572000"/>
          </a:xfrm>
        </p:spPr>
      </p:pic>
    </p:spTree>
    <p:extLst>
      <p:ext uri="{BB962C8B-B14F-4D97-AF65-F5344CB8AC3E}">
        <p14:creationId xmlns:p14="http://schemas.microsoft.com/office/powerpoint/2010/main" val="37028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5" y="396815"/>
            <a:ext cx="10857781" cy="5198853"/>
          </a:xfrm>
        </p:spPr>
      </p:pic>
    </p:spTree>
    <p:extLst>
      <p:ext uri="{BB962C8B-B14F-4D97-AF65-F5344CB8AC3E}">
        <p14:creationId xmlns:p14="http://schemas.microsoft.com/office/powerpoint/2010/main" val="33896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 smtClean="0"/>
              <a:t>حکایات واحادیث </a:t>
            </a:r>
            <a:r>
              <a:rPr lang="fa-IR" sz="4400" dirty="0"/>
              <a:t>درباره </a:t>
            </a:r>
            <a:r>
              <a:rPr lang="fa-IR" sz="4400" dirty="0" smtClean="0"/>
              <a:t>دروغ از حضرت محمد </a:t>
            </a:r>
            <a:r>
              <a:rPr lang="fa-IR" sz="1200" dirty="0" smtClean="0"/>
              <a:t>صلی الله علیه و آله و سلم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8072" y="1994384"/>
            <a:ext cx="10394707" cy="3311189"/>
          </a:xfrm>
        </p:spPr>
        <p:txBody>
          <a:bodyPr/>
          <a:lstStyle/>
          <a:p>
            <a:pPr algn="r"/>
            <a:r>
              <a:rPr lang="ar-SA" dirty="0"/>
              <a:t>مردى خدمت پیامبر (صلی الله علیه و آله) رسید، عرض کرد نماز نمى خوانم و عمل منافى عفت انجام مى دهم، دروغ مى گویم! کدام را اول ترک گویم؟! پیامبر (صلی الله علیه و آله) فرمود: دروغ را، و در محضر پیامبر (صلی الله علیه و آله) تعهد کرد که هرگز دروغ نگوید: هنگامى که خارج شد، وسوسه هاى شیطانى براى عمل منافى عفّت در دل او پیدا شد، اما بلافاصله فکر کرد که اگر فردا پیامبر (صلی الله علیه و آله)از او در این باره سؤال کند، اگر بگوید چنین عملى را مرتکب نشده دروغ است و اگر راست بگوید حدّ بر او جارى مى شود، و همین گونه در رابطه با سایر کارهاى خلاف، این فکر و ترک دروغ، سرچشمه ترک همه گناهان او گردید. تفسیر نمونه ج </a:t>
            </a:r>
            <a:r>
              <a:rPr lang="fa-IR" dirty="0"/>
              <a:t>۱۱</a:t>
            </a:r>
            <a:r>
              <a:rPr lang="ar-SA" dirty="0"/>
              <a:t> ص </a:t>
            </a:r>
            <a:r>
              <a:rPr lang="fa-IR" dirty="0"/>
              <a:t>۴۱۳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5" y="287547"/>
            <a:ext cx="11001555" cy="5658927"/>
          </a:xfrm>
        </p:spPr>
      </p:pic>
    </p:spTree>
    <p:extLst>
      <p:ext uri="{BB962C8B-B14F-4D97-AF65-F5344CB8AC3E}">
        <p14:creationId xmlns:p14="http://schemas.microsoft.com/office/powerpoint/2010/main" val="39752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دروغ </a:t>
            </a:r>
            <a:r>
              <a:rPr lang="fa-IR" dirty="0" smtClean="0"/>
              <a:t>برای </a:t>
            </a:r>
            <a:r>
              <a:rPr lang="fa-IR" dirty="0" smtClean="0"/>
              <a:t>خنداندن دیگران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عَنْ رَسُولِ اللّه (صلی الله علیه و آله) قالَ: وَیْلٌ لِلَّذى یُحَدِّثُ فَیَکْذِبْ لِیُضحَکَ بِهِ القَوْمَ، وَیْلٌ لَهُ، وَیْلٌ لَهُ [ کنزالعمّال، ج ۳ ص ۶۲۱ ح ۸۲۱۵٫]</a:t>
            </a:r>
          </a:p>
          <a:p>
            <a:endParaRPr lang="fa-IR" dirty="0"/>
          </a:p>
          <a:p>
            <a:r>
              <a:rPr lang="fa-IR" dirty="0"/>
              <a:t>پیامبر اکرم (صلی الله علیه و آله) فرمود: واى بر کسى که دروغ مى گوید تا دیگران را با آن بخنداند، واى بر او، واى بر او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دروغ مایه هلاکت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عَنْ رَسُولِ اللّه (صلی الله علیه و آله) : تَحَرُّوا الصِّدقَ وَ إنْ رَأَیتُم أنَّ فیهِ الْهَلَکَهَ فَإنَّ فیهِ النَّجاهَ. وَاجتَنِبُوا الْکِذْبَ وَ إنْ رَأَیتُمْ أَنَّ فیهِ النَّجاهَ فَإنَّ فیهِ الهَلَکَهَ. [ نهج الفصاحه ص ۲۲۶ ح ۱۱۲۷٫]</a:t>
            </a:r>
          </a:p>
          <a:p>
            <a:endParaRPr lang="fa-IR" dirty="0"/>
          </a:p>
          <a:p>
            <a:r>
              <a:rPr lang="fa-IR" dirty="0"/>
              <a:t>پیامبر اکرم (صلی الله علیه و آله) فرمود: درپى راستى باشید، اگرچه فکر کنید که مایه هلاکت است، که راستگویى موجب نجات است و از دروغگویى پرهیز کنید اگرچه پندارید عامل نجات است، زیرا آن مایه هلاکت و نابودى است.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دروغگو بوی بهشت را استشمام نمی کند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dirty="0"/>
              <a:t>قالَ رَسُولُ اللّه (صلی الله علیه و آله) ثَلاثَهٌ لایُریحُونَ رائِحَهَ الجَنَّهِ: رَجُلٌ ادَّعى إلى غَیْرِ أَبیهِ وَ رَجُلٌ کَذِبَ عَلَىَّ، وَ رَجُلٌ کَذِبَ عَلى عَینَیهِ. [ نهج الفصاحه ص ۲۵۱ ح ۱۲۳۱٫]</a:t>
            </a:r>
          </a:p>
          <a:p>
            <a:endParaRPr lang="fa-IR" dirty="0"/>
          </a:p>
          <a:p>
            <a:r>
              <a:rPr lang="fa-IR" dirty="0"/>
              <a:t>پیامبر گرامى اسلام (صلی الله علیه و آله) فرمود: سه نفر بوى بهشت را نمى چشند:</a:t>
            </a:r>
          </a:p>
          <a:p>
            <a:endParaRPr lang="fa-IR" dirty="0"/>
          </a:p>
          <a:p>
            <a:r>
              <a:rPr lang="fa-IR" dirty="0"/>
              <a:t>۱ ـ فردى که خود را به غیر پدرش نسبت دهد،</a:t>
            </a:r>
          </a:p>
          <a:p>
            <a:endParaRPr lang="fa-IR" dirty="0"/>
          </a:p>
          <a:p>
            <a:r>
              <a:rPr lang="fa-IR" dirty="0"/>
              <a:t>۲ ـ کسى که بر من دروغ ببنندد،</a:t>
            </a:r>
          </a:p>
          <a:p>
            <a:endParaRPr lang="fa-IR" dirty="0"/>
          </a:p>
          <a:p>
            <a:r>
              <a:rPr lang="fa-IR" dirty="0"/>
              <a:t>۳ ـ کسى که برخلاف آنچه با چشم دیده سخن بگوید.</a:t>
            </a:r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دروغ دری از درهای بهشت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a-IR" dirty="0"/>
          </a:p>
          <a:p>
            <a:r>
              <a:rPr lang="fa-IR" dirty="0"/>
              <a:t>۸. عَنْ رَسُولِ اللّه (صلی الله علیه و آله) قالَ: عَلَیْکُم بِالصِّدْقِ فَإنَّهُ بابٌ مِنْ أَبوابِ الجَنَّهِ وَ إیّاکُم وَالْکِذْبَ فَإنَّهُ بابٌ مِنْ أبوابِ النّارِ. [ کنزالعمّال ج ۳ ص ۳۴۶ ح ۶۸۶۲٫]</a:t>
            </a:r>
          </a:p>
          <a:p>
            <a:endParaRPr lang="fa-IR" dirty="0"/>
          </a:p>
          <a:p>
            <a:r>
              <a:rPr lang="fa-IR" dirty="0"/>
              <a:t>پیامبر بزرگوار (صلی الله علیه و آله) فرمود: راستى پیشه کنید که آن درى از دربهاى بهشت است و از دروغ بپرهیزید، که آن درى از دربهاى جهنم است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دروغ عمل اهل جهنم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عَنْ رَسُولِ اللّه (صلی الله علیه و آله) قالَ: عَمَلُ الجَنَّهِ الصِّدْقُ وَ إذا صَدَقَ العَبْدُ بَرَّ وَ إذا بَرَّ أَمِنَ وَ إذا أمِنَ دَخَلَ الجَنَّهَ وَ عَمَلُ ا النّارِ الْکِذْبُ وَ إذا کَذِبَ العَبْدُ فَجَرَ وَ إذا فَجَرَ کَفَرَ وَ إذا کَفَرَ دَخَلَ النّارَ. [ نهج الفصاحه ص ۴۲۱ ح ۱۹۸۸٫]</a:t>
            </a:r>
          </a:p>
          <a:p>
            <a:endParaRPr lang="fa-IR" dirty="0"/>
          </a:p>
          <a:p>
            <a:r>
              <a:rPr lang="fa-IR" dirty="0"/>
              <a:t>پیامبر اکرم (صلی الله علیه و آله) فرمود: کار بهشت راستگویى است، چون بنده راست بگوید نیکى کند و چون نیکى کند در امان خواهد بود و وقتى در امان باشد وارد بهشت شود. و کار جهنم دروغ گویى است، چون بنده دروغ بگوید کار بد کرده است وقتى کار بد کرد به کفر گراید و چون به کفر گراید به جهنّم برود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دروغ عامل گناه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قالَ رَسُولُ اللّه (صلی الله علیه و آله): إیّاکُمْ وَ الکِذْبُ فَإنَّ الکِذبَ یَهْدى إلَى الفُجُورِ وَ الفُجُورُ یَهدى إلَى النّارِ. [ جامع الاخبار ص ۴۱۷ ح ۱۱۵۷٫]</a:t>
            </a:r>
          </a:p>
          <a:p>
            <a:endParaRPr lang="fa-IR" dirty="0"/>
          </a:p>
          <a:p>
            <a:r>
              <a:rPr lang="fa-IR" dirty="0"/>
              <a:t>رسول خدا (صلی الله علیه و آله) فرمود: از دروغ بپرهیزید، زیرا دروغ انسان را به فسق و فجور مى کشاند وفسق و فجور هم انسان را روانه آتش جهنم مى کند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آثار دروغ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فى مَواعِظِ النَّبِىِّ (صلی الله علیه و آله) قالَ: یا عَلِىُّ! إیّاکَ وَالکِذْبُ فَإنَّ الکِذبَ یُسَوِّدُ الوَجْهَ ثُمَّ یَکْتُبُ عِنْدَاللّه کَذّاباً، وَ إنَّ الصِّدْقَ یُبَیِّضُ الوَجْهَ وَ یُکْتَبُ عِنْدَاللّه صادِقاً، وَاعلَمْ أنَّ الصِّدْقَ مُبارَکٌ وَ الکِذْبَ مَشؤُومٌ. [ بحارالانوار ۷۷ ص ۶۹٫]</a:t>
            </a:r>
          </a:p>
          <a:p>
            <a:endParaRPr lang="fa-IR" dirty="0"/>
          </a:p>
          <a:p>
            <a:r>
              <a:rPr lang="fa-IR" dirty="0"/>
              <a:t>در پندهاى پیامبر (صلی الله علیه و آله) آمده است که فرمود: اى على! بپرهیز از دروغ زیرا دروغ چهره را سیاه مى کند، و پیش خدا از دروغگویان نوشته مى شود. و راستگویى چهره را سفید مى کند، و پیش خدا راستگو نامیده مى شود و بدان که راستى مبارک و دروغ شوم است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دروغ بدون عذرمومن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/>
            <a:r>
              <a:rPr lang="fa-IR" dirty="0"/>
              <a:t>قالَ رَسُولُ اللّه (صلی الله علیه و آله): ألمُؤْمِنُ إذا کَذِبَ مِنْ غَیْرِ عُذْرٍ لَعَنَهُ سَبْعُونَ أَلْفَ مَلَکٍ، وَ خَرَجَ مِنْ قَلْبِهِ نَتِنٌ حَتّى یَبْلُغَ العَرْشُ فَیَلعَنُهَ حَمَلَهُ العَرْشِ. [ جامع الاخبار ص ۴۱۷ ح ۱۱۵۸٫]</a:t>
            </a:r>
          </a:p>
          <a:p>
            <a:endParaRPr lang="fa-IR" dirty="0"/>
          </a:p>
          <a:p>
            <a:r>
              <a:rPr lang="fa-IR" dirty="0"/>
              <a:t>پیامبر خدا (صلی الله علیه و آله) فرمود: انسان مؤمن اگر بدون عذر دروغ بگوید، هفتاد هزار فرشته او را لعنت مى کنند و از درون او بوى زشتى خارج مى شود تا به عرش مى رسد و حاملان عرش نیز او را لعنت مى کنند.</a:t>
            </a:r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دروغ عامل کاهش رزق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/>
              <a:t>عَنْ رَسُولِ اللّه (صلی الله علیه و آله) قالَ: ألکِذْبُ یَنْقُصُ الرِّزْقَ. [ کنزالعمال ج ۳ ص ۶۲۳ ح ۸۲۲۰٫]</a:t>
            </a:r>
          </a:p>
          <a:p>
            <a:endParaRPr lang="fa-IR" dirty="0"/>
          </a:p>
          <a:p>
            <a:r>
              <a:rPr lang="fa-IR" dirty="0"/>
              <a:t>پیامبر اکرم (صلی الله علیه و آله) فرمود: دروغگویى رزق و روزى انسان را کاهش مى دهد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تهیه و تنظیم : امیر لواسانی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a-IR" sz="7200" dirty="0" smtClean="0">
                <a:solidFill>
                  <a:srgbClr val="00B050"/>
                </a:solidFill>
              </a:rPr>
              <a:t>اللهم صل علی محمد و آل محمد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" y="442823"/>
            <a:ext cx="11283351" cy="5451894"/>
          </a:xfrm>
        </p:spPr>
      </p:pic>
    </p:spTree>
    <p:extLst>
      <p:ext uri="{BB962C8B-B14F-4D97-AF65-F5344CB8AC3E}">
        <p14:creationId xmlns:p14="http://schemas.microsoft.com/office/powerpoint/2010/main" val="306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نظریه مراحل تغییر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مرحله‌ </a:t>
            </a:r>
            <a:r>
              <a:rPr lang="fa-IR" dirty="0"/>
              <a:t>۱: پیش‌تأمل</a:t>
            </a:r>
            <a:endParaRPr lang="en-US" dirty="0"/>
          </a:p>
          <a:p>
            <a:r>
              <a:rPr lang="en-US" dirty="0"/>
              <a:t> </a:t>
            </a:r>
            <a:r>
              <a:rPr lang="fa-IR" dirty="0"/>
              <a:t>(اخلاق و تغییر فضا - -تسلیم  و قبول مشکل)خود باوری</a:t>
            </a:r>
            <a:r>
              <a:rPr lang="en-US" dirty="0"/>
              <a:t>.</a:t>
            </a:r>
          </a:p>
          <a:p>
            <a:r>
              <a:rPr lang="fa-IR" dirty="0" smtClean="0"/>
              <a:t>مرحله </a:t>
            </a:r>
            <a:r>
              <a:rPr lang="fa-IR" dirty="0"/>
              <a:t>۲: </a:t>
            </a:r>
            <a:r>
              <a:rPr lang="fa-IR" dirty="0" smtClean="0"/>
              <a:t>تأمل</a:t>
            </a:r>
            <a:endParaRPr lang="en-US" dirty="0" smtClean="0"/>
          </a:p>
          <a:p>
            <a:r>
              <a:rPr lang="fa-IR" dirty="0" smtClean="0"/>
              <a:t>( تصور مزایای ایجاد تغییر اصل تفکر)</a:t>
            </a:r>
            <a:endParaRPr lang="en-US" dirty="0" smtClean="0"/>
          </a:p>
          <a:p>
            <a:r>
              <a:rPr lang="fa-IR" dirty="0" smtClean="0"/>
              <a:t>مرحله‌ </a:t>
            </a:r>
            <a:r>
              <a:rPr lang="fa-IR" dirty="0"/>
              <a:t>۳: آماده‌سازی</a:t>
            </a:r>
            <a:endParaRPr lang="en-US" dirty="0"/>
          </a:p>
          <a:p>
            <a:r>
              <a:rPr lang="fa-IR" dirty="0"/>
              <a:t>تغییر رفتار - آماده‌سازی</a:t>
            </a:r>
            <a:endParaRPr lang="en-US" dirty="0"/>
          </a:p>
          <a:p>
            <a:r>
              <a:rPr lang="fa-IR" dirty="0"/>
              <a:t>تصمیم گیری و برنامه ریزی 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نظریه مراحل تغییر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مرحله </a:t>
            </a:r>
            <a:r>
              <a:rPr lang="fa-IR" dirty="0"/>
              <a:t>۴: عمل</a:t>
            </a:r>
            <a:endParaRPr lang="en-US" dirty="0"/>
          </a:p>
          <a:p>
            <a:r>
              <a:rPr lang="fa-IR" dirty="0" smtClean="0"/>
              <a:t> </a:t>
            </a:r>
            <a:r>
              <a:rPr lang="fa-IR" dirty="0"/>
              <a:t>عمل به برنامه </a:t>
            </a:r>
            <a:endParaRPr lang="en-US" dirty="0" smtClean="0"/>
          </a:p>
          <a:p>
            <a:r>
              <a:rPr lang="fa-IR" dirty="0" smtClean="0"/>
              <a:t>مرحله ۵: نگهداری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fa-IR" dirty="0" smtClean="0"/>
              <a:t>محافظت </a:t>
            </a:r>
            <a:r>
              <a:rPr lang="fa-IR" dirty="0"/>
              <a:t>و نگهداری  از عادتهای جدید </a:t>
            </a:r>
            <a:endParaRPr lang="en-US" dirty="0"/>
          </a:p>
          <a:p>
            <a:r>
              <a:rPr lang="fa-IR" dirty="0"/>
              <a:t>مرحله‌ی ۶: خاتمه</a:t>
            </a:r>
            <a:endParaRPr lang="en-US" dirty="0"/>
          </a:p>
          <a:p>
            <a:r>
              <a:rPr lang="en-US" dirty="0"/>
              <a:t> </a:t>
            </a:r>
            <a:r>
              <a:rPr lang="fa-IR" dirty="0" smtClean="0"/>
              <a:t>  </a:t>
            </a:r>
            <a:r>
              <a:rPr lang="fa-IR" dirty="0"/>
              <a:t>تعهد و وفاداری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منزل اول رخنه در دیوار حاشا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56" y="1679276"/>
            <a:ext cx="4267199" cy="380526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22" y="1679276"/>
            <a:ext cx="3559834" cy="36959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1679276"/>
            <a:ext cx="3611594" cy="37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شروع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fa-IR" dirty="0"/>
              <a:t> </a:t>
            </a:r>
            <a:endParaRPr lang="en-US" dirty="0"/>
          </a:p>
          <a:p>
            <a:pPr algn="ctr" rtl="1"/>
            <a:r>
              <a:rPr lang="fa-IR" dirty="0" smtClean="0"/>
              <a:t>اي احمديان به نام احمد صلوات</a:t>
            </a:r>
            <a:endParaRPr lang="en-US" dirty="0" smtClean="0"/>
          </a:p>
          <a:p>
            <a:pPr algn="ctr" rtl="1"/>
            <a:r>
              <a:rPr lang="fa-IR" dirty="0" smtClean="0"/>
              <a:t>هردم </a:t>
            </a:r>
            <a:r>
              <a:rPr lang="fa-IR" dirty="0"/>
              <a:t>به هزار ساعت از دم صلوات </a:t>
            </a:r>
            <a:endParaRPr lang="en-US" dirty="0"/>
          </a:p>
          <a:p>
            <a:pPr algn="ctr" rtl="1"/>
            <a:r>
              <a:rPr lang="fa-IR" dirty="0"/>
              <a:t>از نور محمدي دلم مسرورست </a:t>
            </a:r>
            <a:endParaRPr lang="en-US" dirty="0"/>
          </a:p>
          <a:p>
            <a:pPr algn="ctr" rtl="1"/>
            <a:r>
              <a:rPr lang="fa-IR" dirty="0"/>
              <a:t>پيوسته بگو توبر محمد صلوات  	</a:t>
            </a:r>
            <a:endParaRPr lang="en-US" dirty="0"/>
          </a:p>
          <a:p>
            <a:pPr rtl="1"/>
            <a:r>
              <a:rPr lang="fa-IR" dirty="0" smtClean="0"/>
              <a:t>« ما تصميم گرفتيم به انكار خاتمه دهيم و ديوار بلند حاشا را تخريب نماييم وتسليم حقيقي را جايگزين آن كنيم »</a:t>
            </a:r>
            <a:endParaRPr lang="en-US" dirty="0" smtClean="0"/>
          </a:p>
          <a:p>
            <a:pPr rtl="1"/>
            <a:r>
              <a:rPr lang="fa-I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371</TotalTime>
  <Words>2114</Words>
  <Application>Microsoft Office PowerPoint</Application>
  <PresentationFormat>Widescreen</PresentationFormat>
  <Paragraphs>192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Helvetica</vt:lpstr>
      <vt:lpstr>Impact</vt:lpstr>
      <vt:lpstr>RTNassim</vt:lpstr>
      <vt:lpstr>Times New Roman</vt:lpstr>
      <vt:lpstr>Main Event</vt:lpstr>
      <vt:lpstr>بسم الله الرحمن الرحیم</vt:lpstr>
      <vt:lpstr>اصول تغيير و اصلاح رفتار از منظر اهل بیت علیهم السلام </vt:lpstr>
      <vt:lpstr>الگوها</vt:lpstr>
      <vt:lpstr>PowerPoint Presentation</vt:lpstr>
      <vt:lpstr>PowerPoint Presentation</vt:lpstr>
      <vt:lpstr>نظریه مراحل تغییر </vt:lpstr>
      <vt:lpstr>نظریه مراحل تغییر</vt:lpstr>
      <vt:lpstr>منزل اول رخنه در دیوار حاشا</vt:lpstr>
      <vt:lpstr>شروع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قرن ها قبل از فروید</vt:lpstr>
      <vt:lpstr>منابع</vt:lpstr>
      <vt:lpstr>PowerPoint Presentation</vt:lpstr>
      <vt:lpstr>PowerPoint Presentation</vt:lpstr>
      <vt:lpstr>PowerPoint Presentation</vt:lpstr>
      <vt:lpstr>انواع مکانیزم های دفاعی </vt:lpstr>
      <vt:lpstr>PowerPoint Presentation</vt:lpstr>
      <vt:lpstr>اقسام انکار ازنظر آنا فروید </vt:lpstr>
      <vt:lpstr>دلایل دروغگوئی  </vt:lpstr>
      <vt:lpstr>PowerPoint Presentation</vt:lpstr>
      <vt:lpstr>دلایل دروغگوئی </vt:lpstr>
      <vt:lpstr>دلایل دروغگوئی </vt:lpstr>
      <vt:lpstr>PowerPoint Presentation</vt:lpstr>
      <vt:lpstr>PowerPoint Presentation</vt:lpstr>
      <vt:lpstr>PowerPoint Presentation</vt:lpstr>
      <vt:lpstr>بهلول نباش وانكار ازروي طمع   </vt:lpstr>
      <vt:lpstr>راهنمای منزل اول</vt:lpstr>
      <vt:lpstr>PowerPoint Presentation</vt:lpstr>
      <vt:lpstr>برخی از عناوین منزی اول</vt:lpstr>
      <vt:lpstr>آشنائي با هادي منزل اول  </vt:lpstr>
      <vt:lpstr>PowerPoint Presentation</vt:lpstr>
      <vt:lpstr>سخنان توماس کارلایل درباره رسول خدا صلی الله علیه وآله وسلم</vt:lpstr>
      <vt:lpstr>PowerPoint Presentation</vt:lpstr>
      <vt:lpstr>PowerPoint Presentation</vt:lpstr>
      <vt:lpstr>حکایات واحادیث درباره دروغ از حضرت محمد صلی الله علیه و آله و سلم</vt:lpstr>
      <vt:lpstr>دروغ برای خنداندن دیگران</vt:lpstr>
      <vt:lpstr>دروغ مایه هلاکت</vt:lpstr>
      <vt:lpstr>دروغگو بوی بهشت را استشمام نمی کند</vt:lpstr>
      <vt:lpstr>دروغ دری از درهای بهشت</vt:lpstr>
      <vt:lpstr>دروغ عمل اهل جهنم</vt:lpstr>
      <vt:lpstr>دروغ عامل گناه</vt:lpstr>
      <vt:lpstr>آثار دروغ</vt:lpstr>
      <vt:lpstr>دروغ بدون عذرمومن</vt:lpstr>
      <vt:lpstr>دروغ عامل کاهش رزق </vt:lpstr>
      <vt:lpstr>تهیه و تنظیم : امیر لواسانی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User</dc:creator>
  <cp:lastModifiedBy>User</cp:lastModifiedBy>
  <cp:revision>106</cp:revision>
  <dcterms:created xsi:type="dcterms:W3CDTF">2019-05-26T01:56:00Z</dcterms:created>
  <dcterms:modified xsi:type="dcterms:W3CDTF">2019-12-31T22:38:15Z</dcterms:modified>
</cp:coreProperties>
</file>