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732" r:id="rId3"/>
    <p:sldMasterId id="2147483744" r:id="rId4"/>
    <p:sldMasterId id="2147483756" r:id="rId5"/>
    <p:sldMasterId id="2147483774" r:id="rId6"/>
  </p:sldMasterIdLst>
  <p:notesMasterIdLst>
    <p:notesMasterId r:id="rId53"/>
  </p:notesMasterIdLst>
  <p:sldIdLst>
    <p:sldId id="504" r:id="rId7"/>
    <p:sldId id="258" r:id="rId8"/>
    <p:sldId id="505" r:id="rId9"/>
    <p:sldId id="507" r:id="rId10"/>
    <p:sldId id="509" r:id="rId11"/>
    <p:sldId id="514" r:id="rId12"/>
    <p:sldId id="524" r:id="rId13"/>
    <p:sldId id="510" r:id="rId14"/>
    <p:sldId id="262" r:id="rId15"/>
    <p:sldId id="500" r:id="rId16"/>
    <p:sldId id="512" r:id="rId17"/>
    <p:sldId id="515" r:id="rId18"/>
    <p:sldId id="517" r:id="rId19"/>
    <p:sldId id="518" r:id="rId20"/>
    <p:sldId id="519" r:id="rId21"/>
    <p:sldId id="522" r:id="rId22"/>
    <p:sldId id="523" r:id="rId23"/>
    <p:sldId id="556" r:id="rId24"/>
    <p:sldId id="528" r:id="rId25"/>
    <p:sldId id="520" r:id="rId26"/>
    <p:sldId id="529" r:id="rId27"/>
    <p:sldId id="530" r:id="rId28"/>
    <p:sldId id="533" r:id="rId29"/>
    <p:sldId id="534" r:id="rId30"/>
    <p:sldId id="535" r:id="rId31"/>
    <p:sldId id="538" r:id="rId32"/>
    <p:sldId id="537" r:id="rId33"/>
    <p:sldId id="539" r:id="rId34"/>
    <p:sldId id="449" r:id="rId35"/>
    <p:sldId id="450" r:id="rId36"/>
    <p:sldId id="540" r:id="rId37"/>
    <p:sldId id="560" r:id="rId38"/>
    <p:sldId id="541" r:id="rId39"/>
    <p:sldId id="299" r:id="rId40"/>
    <p:sldId id="542" r:id="rId41"/>
    <p:sldId id="543" r:id="rId42"/>
    <p:sldId id="545" r:id="rId43"/>
    <p:sldId id="548" r:id="rId44"/>
    <p:sldId id="549" r:id="rId45"/>
    <p:sldId id="551" r:id="rId46"/>
    <p:sldId id="561" r:id="rId47"/>
    <p:sldId id="552" r:id="rId48"/>
    <p:sldId id="553" r:id="rId49"/>
    <p:sldId id="554" r:id="rId50"/>
    <p:sldId id="558" r:id="rId51"/>
    <p:sldId id="559" r:id="rId52"/>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64" d="100"/>
          <a:sy n="64" d="100"/>
        </p:scale>
        <p:origin x="-108" y="-3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B8426B51-FFF5-4527-BBB3-904A0DAF04E8}" type="datetimeFigureOut">
              <a:rPr lang="fa-IR" smtClean="0"/>
              <a:t>1444/03/12</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A4F7825-11FE-432A-B6E2-47138E6BAE15}" type="slidenum">
              <a:rPr lang="fa-IR" smtClean="0"/>
              <a:t>‹#›</a:t>
            </a:fld>
            <a:endParaRPr lang="fa-IR"/>
          </a:p>
        </p:txBody>
      </p:sp>
    </p:spTree>
    <p:extLst>
      <p:ext uri="{BB962C8B-B14F-4D97-AF65-F5344CB8AC3E}">
        <p14:creationId xmlns:p14="http://schemas.microsoft.com/office/powerpoint/2010/main" val="327430635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18F9A700-F600-411F-BB5C-38B065602ADE}" type="datetimeFigureOut">
              <a:rPr lang="fa-IR" smtClean="0"/>
              <a:t>1444/03/12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F7AD0E1-A72B-4993-A841-5295998ECBE0}" type="slidenum">
              <a:rPr lang="fa-IR" smtClean="0"/>
              <a:t>‹#›</a:t>
            </a:fld>
            <a:endParaRPr lang="fa-IR"/>
          </a:p>
        </p:txBody>
      </p:sp>
    </p:spTree>
    <p:extLst>
      <p:ext uri="{BB962C8B-B14F-4D97-AF65-F5344CB8AC3E}">
        <p14:creationId xmlns:p14="http://schemas.microsoft.com/office/powerpoint/2010/main" val="192766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8F9A700-F600-411F-BB5C-38B065602ADE}" type="datetimeFigureOut">
              <a:rPr lang="fa-IR" smtClean="0"/>
              <a:t>1444/03/12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F7AD0E1-A72B-4993-A841-5295998ECBE0}" type="slidenum">
              <a:rPr lang="fa-IR" smtClean="0"/>
              <a:t>‹#›</a:t>
            </a:fld>
            <a:endParaRPr lang="fa-IR"/>
          </a:p>
        </p:txBody>
      </p:sp>
    </p:spTree>
    <p:extLst>
      <p:ext uri="{BB962C8B-B14F-4D97-AF65-F5344CB8AC3E}">
        <p14:creationId xmlns:p14="http://schemas.microsoft.com/office/powerpoint/2010/main" val="896026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8F9A700-F600-411F-BB5C-38B065602ADE}" type="datetimeFigureOut">
              <a:rPr lang="fa-IR" smtClean="0"/>
              <a:t>1444/03/12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F7AD0E1-A72B-4993-A841-5295998ECBE0}" type="slidenum">
              <a:rPr lang="fa-IR" smtClean="0"/>
              <a:t>‹#›</a:t>
            </a:fld>
            <a:endParaRPr lang="fa-IR"/>
          </a:p>
        </p:txBody>
      </p:sp>
    </p:spTree>
    <p:extLst>
      <p:ext uri="{BB962C8B-B14F-4D97-AF65-F5344CB8AC3E}">
        <p14:creationId xmlns:p14="http://schemas.microsoft.com/office/powerpoint/2010/main" val="3320575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863C2C77-75BB-4327-9756-00832F658E97}" type="datetimeFigureOut">
              <a:rPr lang="fa-IR" smtClean="0">
                <a:solidFill>
                  <a:prstClr val="black">
                    <a:tint val="75000"/>
                  </a:prstClr>
                </a:solidFill>
              </a:rPr>
              <a:pPr/>
              <a:t>1444/03/12</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BA4A23C-3C92-47F2-B4B4-AEF55AFBB61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741692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63C2C77-75BB-4327-9756-00832F658E97}" type="datetimeFigureOut">
              <a:rPr lang="fa-IR" smtClean="0">
                <a:solidFill>
                  <a:prstClr val="black">
                    <a:tint val="75000"/>
                  </a:prstClr>
                </a:solidFill>
              </a:rPr>
              <a:pPr/>
              <a:t>1444/03/12</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BA4A23C-3C92-47F2-B4B4-AEF55AFBB61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228372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3C2C77-75BB-4327-9756-00832F658E97}" type="datetimeFigureOut">
              <a:rPr lang="fa-IR" smtClean="0">
                <a:solidFill>
                  <a:prstClr val="black">
                    <a:tint val="75000"/>
                  </a:prstClr>
                </a:solidFill>
              </a:rPr>
              <a:pPr/>
              <a:t>1444/03/12</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BA4A23C-3C92-47F2-B4B4-AEF55AFBB61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927764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863C2C77-75BB-4327-9756-00832F658E97}" type="datetimeFigureOut">
              <a:rPr lang="fa-IR" smtClean="0">
                <a:solidFill>
                  <a:prstClr val="black">
                    <a:tint val="75000"/>
                  </a:prstClr>
                </a:solidFill>
              </a:rPr>
              <a:pPr/>
              <a:t>1444/03/12</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8BA4A23C-3C92-47F2-B4B4-AEF55AFBB61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452132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863C2C77-75BB-4327-9756-00832F658E97}" type="datetimeFigureOut">
              <a:rPr lang="fa-IR" smtClean="0">
                <a:solidFill>
                  <a:prstClr val="black">
                    <a:tint val="75000"/>
                  </a:prstClr>
                </a:solidFill>
              </a:rPr>
              <a:pPr/>
              <a:t>1444/03/12</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8BA4A23C-3C92-47F2-B4B4-AEF55AFBB61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266838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863C2C77-75BB-4327-9756-00832F658E97}" type="datetimeFigureOut">
              <a:rPr lang="fa-IR" smtClean="0">
                <a:solidFill>
                  <a:prstClr val="black">
                    <a:tint val="75000"/>
                  </a:prstClr>
                </a:solidFill>
              </a:rPr>
              <a:pPr/>
              <a:t>1444/03/12</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8BA4A23C-3C92-47F2-B4B4-AEF55AFBB61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355017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3C2C77-75BB-4327-9756-00832F658E97}" type="datetimeFigureOut">
              <a:rPr lang="fa-IR" smtClean="0">
                <a:solidFill>
                  <a:prstClr val="black">
                    <a:tint val="75000"/>
                  </a:prstClr>
                </a:solidFill>
              </a:rPr>
              <a:pPr/>
              <a:t>1444/03/12</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8BA4A23C-3C92-47F2-B4B4-AEF55AFBB61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402834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3C2C77-75BB-4327-9756-00832F658E97}" type="datetimeFigureOut">
              <a:rPr lang="fa-IR" smtClean="0">
                <a:solidFill>
                  <a:prstClr val="black">
                    <a:tint val="75000"/>
                  </a:prstClr>
                </a:solidFill>
              </a:rPr>
              <a:pPr/>
              <a:t>1444/03/12</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8BA4A23C-3C92-47F2-B4B4-AEF55AFBB61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730897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8F9A700-F600-411F-BB5C-38B065602ADE}" type="datetimeFigureOut">
              <a:rPr lang="fa-IR" smtClean="0"/>
              <a:t>1444/03/12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F7AD0E1-A72B-4993-A841-5295998ECBE0}" type="slidenum">
              <a:rPr lang="fa-IR" smtClean="0"/>
              <a:t>‹#›</a:t>
            </a:fld>
            <a:endParaRPr lang="fa-IR"/>
          </a:p>
        </p:txBody>
      </p:sp>
    </p:spTree>
    <p:extLst>
      <p:ext uri="{BB962C8B-B14F-4D97-AF65-F5344CB8AC3E}">
        <p14:creationId xmlns:p14="http://schemas.microsoft.com/office/powerpoint/2010/main" val="1353361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3C2C77-75BB-4327-9756-00832F658E97}" type="datetimeFigureOut">
              <a:rPr lang="fa-IR" smtClean="0">
                <a:solidFill>
                  <a:prstClr val="black">
                    <a:tint val="75000"/>
                  </a:prstClr>
                </a:solidFill>
              </a:rPr>
              <a:pPr/>
              <a:t>1444/03/12</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8BA4A23C-3C92-47F2-B4B4-AEF55AFBB61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839863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63C2C77-75BB-4327-9756-00832F658E97}" type="datetimeFigureOut">
              <a:rPr lang="fa-IR" smtClean="0">
                <a:solidFill>
                  <a:prstClr val="black">
                    <a:tint val="75000"/>
                  </a:prstClr>
                </a:solidFill>
              </a:rPr>
              <a:pPr/>
              <a:t>1444/03/12</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BA4A23C-3C92-47F2-B4B4-AEF55AFBB61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406763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63C2C77-75BB-4327-9756-00832F658E97}" type="datetimeFigureOut">
              <a:rPr lang="fa-IR" smtClean="0">
                <a:solidFill>
                  <a:prstClr val="black">
                    <a:tint val="75000"/>
                  </a:prstClr>
                </a:solidFill>
              </a:rPr>
              <a:pPr/>
              <a:t>1444/03/12</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BA4A23C-3C92-47F2-B4B4-AEF55AFBB61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806710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F3EC6379-5551-4BB2-8940-007676003CF4}" type="datetimeFigureOut">
              <a:rPr lang="fa-IR">
                <a:solidFill>
                  <a:prstClr val="black">
                    <a:tint val="75000"/>
                  </a:prstClr>
                </a:solidFill>
              </a:rPr>
              <a:pPr>
                <a:defRPr/>
              </a:pPr>
              <a:t>1444/03/12</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7BA06B-946F-4ED1-941A-1E1D94F8FDE4}" type="slidenum">
              <a:rPr lang="fa-IR">
                <a:solidFill>
                  <a:prstClr val="black">
                    <a:tint val="75000"/>
                  </a:prstClr>
                </a:solidFill>
              </a:rPr>
              <a:pPr>
                <a:defRPr/>
              </a:pPr>
              <a:t>‹#›</a:t>
            </a:fld>
            <a:endParaRPr lang="fa-IR">
              <a:solidFill>
                <a:prstClr val="black">
                  <a:tint val="75000"/>
                </a:prstClr>
              </a:solidFill>
            </a:endParaRPr>
          </a:p>
        </p:txBody>
      </p:sp>
    </p:spTree>
    <p:extLst>
      <p:ext uri="{BB962C8B-B14F-4D97-AF65-F5344CB8AC3E}">
        <p14:creationId xmlns:p14="http://schemas.microsoft.com/office/powerpoint/2010/main" val="3717735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3DC4E51F-17EC-4A6B-B9A1-197497C5808E}" type="datetimeFigureOut">
              <a:rPr lang="fa-IR">
                <a:solidFill>
                  <a:prstClr val="black">
                    <a:tint val="75000"/>
                  </a:prstClr>
                </a:solidFill>
              </a:rPr>
              <a:pPr>
                <a:defRPr/>
              </a:pPr>
              <a:t>1444/03/12</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EF0E17-B5FF-4302-B5E1-A4A5E218CE01}" type="slidenum">
              <a:rPr lang="fa-IR">
                <a:solidFill>
                  <a:prstClr val="black">
                    <a:tint val="75000"/>
                  </a:prstClr>
                </a:solidFill>
              </a:rPr>
              <a:pPr>
                <a:defRPr/>
              </a:pPr>
              <a:t>‹#›</a:t>
            </a:fld>
            <a:endParaRPr lang="fa-IR">
              <a:solidFill>
                <a:prstClr val="black">
                  <a:tint val="75000"/>
                </a:prstClr>
              </a:solidFill>
            </a:endParaRPr>
          </a:p>
        </p:txBody>
      </p:sp>
    </p:spTree>
    <p:extLst>
      <p:ext uri="{BB962C8B-B14F-4D97-AF65-F5344CB8AC3E}">
        <p14:creationId xmlns:p14="http://schemas.microsoft.com/office/powerpoint/2010/main" val="1021443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C5D47F-5250-494F-8184-ED39A6876F7E}" type="datetimeFigureOut">
              <a:rPr lang="fa-IR">
                <a:solidFill>
                  <a:prstClr val="black">
                    <a:tint val="75000"/>
                  </a:prstClr>
                </a:solidFill>
              </a:rPr>
              <a:pPr>
                <a:defRPr/>
              </a:pPr>
              <a:t>1444/03/12</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73A54A-2DA3-4D62-9535-20D192D7591E}" type="slidenum">
              <a:rPr lang="fa-IR">
                <a:solidFill>
                  <a:prstClr val="black">
                    <a:tint val="75000"/>
                  </a:prstClr>
                </a:solidFill>
              </a:rPr>
              <a:pPr>
                <a:defRPr/>
              </a:pPr>
              <a:t>‹#›</a:t>
            </a:fld>
            <a:endParaRPr lang="fa-IR">
              <a:solidFill>
                <a:prstClr val="black">
                  <a:tint val="75000"/>
                </a:prstClr>
              </a:solidFill>
            </a:endParaRPr>
          </a:p>
        </p:txBody>
      </p:sp>
    </p:spTree>
    <p:extLst>
      <p:ext uri="{BB962C8B-B14F-4D97-AF65-F5344CB8AC3E}">
        <p14:creationId xmlns:p14="http://schemas.microsoft.com/office/powerpoint/2010/main" val="2949619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fld id="{E33B49D7-6C25-4C44-B2CA-12C176A4A4F2}" type="datetimeFigureOut">
              <a:rPr lang="fa-IR">
                <a:solidFill>
                  <a:prstClr val="black">
                    <a:tint val="75000"/>
                  </a:prstClr>
                </a:solidFill>
              </a:rPr>
              <a:pPr>
                <a:defRPr/>
              </a:pPr>
              <a:t>1444/03/12</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F659E1D-8EAA-4FC8-B3E3-1018FCD1E0AC}" type="slidenum">
              <a:rPr lang="fa-IR">
                <a:solidFill>
                  <a:prstClr val="black">
                    <a:tint val="75000"/>
                  </a:prstClr>
                </a:solidFill>
              </a:rPr>
              <a:pPr>
                <a:defRPr/>
              </a:pPr>
              <a:t>‹#›</a:t>
            </a:fld>
            <a:endParaRPr lang="fa-IR">
              <a:solidFill>
                <a:prstClr val="black">
                  <a:tint val="75000"/>
                </a:prstClr>
              </a:solidFill>
            </a:endParaRPr>
          </a:p>
        </p:txBody>
      </p:sp>
    </p:spTree>
    <p:extLst>
      <p:ext uri="{BB962C8B-B14F-4D97-AF65-F5344CB8AC3E}">
        <p14:creationId xmlns:p14="http://schemas.microsoft.com/office/powerpoint/2010/main" val="3135441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fld id="{FE798892-C4BD-4136-9BAA-02A37F04474D}" type="datetimeFigureOut">
              <a:rPr lang="fa-IR">
                <a:solidFill>
                  <a:prstClr val="black">
                    <a:tint val="75000"/>
                  </a:prstClr>
                </a:solidFill>
              </a:rPr>
              <a:pPr>
                <a:defRPr/>
              </a:pPr>
              <a:t>1444/03/12</a:t>
            </a:fld>
            <a:endParaRPr lang="fa-I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28FAE51-8A1E-476A-A036-DD81ADC23EAE}" type="slidenum">
              <a:rPr lang="fa-IR">
                <a:solidFill>
                  <a:prstClr val="black">
                    <a:tint val="75000"/>
                  </a:prstClr>
                </a:solidFill>
              </a:rPr>
              <a:pPr>
                <a:defRPr/>
              </a:pPr>
              <a:t>‹#›</a:t>
            </a:fld>
            <a:endParaRPr lang="fa-IR">
              <a:solidFill>
                <a:prstClr val="black">
                  <a:tint val="75000"/>
                </a:prstClr>
              </a:solidFill>
            </a:endParaRPr>
          </a:p>
        </p:txBody>
      </p:sp>
    </p:spTree>
    <p:extLst>
      <p:ext uri="{BB962C8B-B14F-4D97-AF65-F5344CB8AC3E}">
        <p14:creationId xmlns:p14="http://schemas.microsoft.com/office/powerpoint/2010/main" val="506543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83144E91-F756-4220-A6D8-2F027830F3EF}" type="datetimeFigureOut">
              <a:rPr lang="fa-IR">
                <a:solidFill>
                  <a:prstClr val="black">
                    <a:tint val="75000"/>
                  </a:prstClr>
                </a:solidFill>
              </a:rPr>
              <a:pPr>
                <a:defRPr/>
              </a:pPr>
              <a:t>1444/03/12</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06D00A4-B11F-42C6-A0F6-8BA5B7B8FCAD}" type="slidenum">
              <a:rPr lang="fa-IR">
                <a:solidFill>
                  <a:prstClr val="black">
                    <a:tint val="75000"/>
                  </a:prstClr>
                </a:solidFill>
              </a:rPr>
              <a:pPr>
                <a:defRPr/>
              </a:pPr>
              <a:t>‹#›</a:t>
            </a:fld>
            <a:endParaRPr lang="fa-IR">
              <a:solidFill>
                <a:prstClr val="black">
                  <a:tint val="75000"/>
                </a:prstClr>
              </a:solidFill>
            </a:endParaRPr>
          </a:p>
        </p:txBody>
      </p:sp>
    </p:spTree>
    <p:extLst>
      <p:ext uri="{BB962C8B-B14F-4D97-AF65-F5344CB8AC3E}">
        <p14:creationId xmlns:p14="http://schemas.microsoft.com/office/powerpoint/2010/main" val="1300048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6279BD-1139-4D13-A4F6-BC0BE0E8855B}" type="datetimeFigureOut">
              <a:rPr lang="fa-IR">
                <a:solidFill>
                  <a:prstClr val="black">
                    <a:tint val="75000"/>
                  </a:prstClr>
                </a:solidFill>
              </a:rPr>
              <a:pPr>
                <a:defRPr/>
              </a:pPr>
              <a:t>1444/03/12</a:t>
            </a:fld>
            <a:endParaRPr lang="fa-I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9279BDE-DBFB-4D02-9AC1-CB0ED9FB6DA1}" type="slidenum">
              <a:rPr lang="fa-IR">
                <a:solidFill>
                  <a:prstClr val="black">
                    <a:tint val="75000"/>
                  </a:prstClr>
                </a:solidFill>
              </a:rPr>
              <a:pPr>
                <a:defRPr/>
              </a:pPr>
              <a:t>‹#›</a:t>
            </a:fld>
            <a:endParaRPr lang="fa-IR">
              <a:solidFill>
                <a:prstClr val="black">
                  <a:tint val="75000"/>
                </a:prstClr>
              </a:solidFill>
            </a:endParaRPr>
          </a:p>
        </p:txBody>
      </p:sp>
    </p:spTree>
    <p:extLst>
      <p:ext uri="{BB962C8B-B14F-4D97-AF65-F5344CB8AC3E}">
        <p14:creationId xmlns:p14="http://schemas.microsoft.com/office/powerpoint/2010/main" val="1948666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F9A700-F600-411F-BB5C-38B065602ADE}" type="datetimeFigureOut">
              <a:rPr lang="fa-IR" smtClean="0"/>
              <a:t>1444/03/12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F7AD0E1-A72B-4993-A841-5295998ECBE0}" type="slidenum">
              <a:rPr lang="fa-IR" smtClean="0"/>
              <a:t>‹#›</a:t>
            </a:fld>
            <a:endParaRPr lang="fa-IR"/>
          </a:p>
        </p:txBody>
      </p:sp>
    </p:spTree>
    <p:extLst>
      <p:ext uri="{BB962C8B-B14F-4D97-AF65-F5344CB8AC3E}">
        <p14:creationId xmlns:p14="http://schemas.microsoft.com/office/powerpoint/2010/main" val="3235478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8426B0-BD31-4D82-8C37-99BC9817B873}" type="datetimeFigureOut">
              <a:rPr lang="fa-IR">
                <a:solidFill>
                  <a:prstClr val="black">
                    <a:tint val="75000"/>
                  </a:prstClr>
                </a:solidFill>
              </a:rPr>
              <a:pPr>
                <a:defRPr/>
              </a:pPr>
              <a:t>1444/03/12</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B97021-A5FC-4503-A47E-6ACE39DB8D2F}" type="slidenum">
              <a:rPr lang="fa-IR">
                <a:solidFill>
                  <a:prstClr val="black">
                    <a:tint val="75000"/>
                  </a:prstClr>
                </a:solidFill>
              </a:rPr>
              <a:pPr>
                <a:defRPr/>
              </a:pPr>
              <a:t>‹#›</a:t>
            </a:fld>
            <a:endParaRPr lang="fa-IR">
              <a:solidFill>
                <a:prstClr val="black">
                  <a:tint val="75000"/>
                </a:prstClr>
              </a:solidFill>
            </a:endParaRPr>
          </a:p>
        </p:txBody>
      </p:sp>
    </p:spTree>
    <p:extLst>
      <p:ext uri="{BB962C8B-B14F-4D97-AF65-F5344CB8AC3E}">
        <p14:creationId xmlns:p14="http://schemas.microsoft.com/office/powerpoint/2010/main" val="2805315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302B78-6832-47FD-982E-DB9D3F0BC6CA}" type="datetimeFigureOut">
              <a:rPr lang="fa-IR">
                <a:solidFill>
                  <a:prstClr val="black">
                    <a:tint val="75000"/>
                  </a:prstClr>
                </a:solidFill>
              </a:rPr>
              <a:pPr>
                <a:defRPr/>
              </a:pPr>
              <a:t>1444/03/12</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5253A51-A352-48AA-A744-C038EC9B72D7}" type="slidenum">
              <a:rPr lang="fa-IR">
                <a:solidFill>
                  <a:prstClr val="black">
                    <a:tint val="75000"/>
                  </a:prstClr>
                </a:solidFill>
              </a:rPr>
              <a:pPr>
                <a:defRPr/>
              </a:pPr>
              <a:t>‹#›</a:t>
            </a:fld>
            <a:endParaRPr lang="fa-IR">
              <a:solidFill>
                <a:prstClr val="black">
                  <a:tint val="75000"/>
                </a:prstClr>
              </a:solidFill>
            </a:endParaRPr>
          </a:p>
        </p:txBody>
      </p:sp>
    </p:spTree>
    <p:extLst>
      <p:ext uri="{BB962C8B-B14F-4D97-AF65-F5344CB8AC3E}">
        <p14:creationId xmlns:p14="http://schemas.microsoft.com/office/powerpoint/2010/main" val="1358425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5D7E3338-FEE2-4F84-99B4-44D7A9E05F4F}" type="datetimeFigureOut">
              <a:rPr lang="fa-IR">
                <a:solidFill>
                  <a:prstClr val="black">
                    <a:tint val="75000"/>
                  </a:prstClr>
                </a:solidFill>
              </a:rPr>
              <a:pPr>
                <a:defRPr/>
              </a:pPr>
              <a:t>1444/03/12</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2F8B619-2270-4B71-A6E0-6A68F351EC9B}" type="slidenum">
              <a:rPr lang="fa-IR">
                <a:solidFill>
                  <a:prstClr val="black">
                    <a:tint val="75000"/>
                  </a:prstClr>
                </a:solidFill>
              </a:rPr>
              <a:pPr>
                <a:defRPr/>
              </a:pPr>
              <a:t>‹#›</a:t>
            </a:fld>
            <a:endParaRPr lang="fa-IR">
              <a:solidFill>
                <a:prstClr val="black">
                  <a:tint val="75000"/>
                </a:prstClr>
              </a:solidFill>
            </a:endParaRPr>
          </a:p>
        </p:txBody>
      </p:sp>
    </p:spTree>
    <p:extLst>
      <p:ext uri="{BB962C8B-B14F-4D97-AF65-F5344CB8AC3E}">
        <p14:creationId xmlns:p14="http://schemas.microsoft.com/office/powerpoint/2010/main" val="1738139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656A0757-359B-4691-A6C0-73AC0B1B5FFC}" type="datetimeFigureOut">
              <a:rPr lang="fa-IR">
                <a:solidFill>
                  <a:prstClr val="black">
                    <a:tint val="75000"/>
                  </a:prstClr>
                </a:solidFill>
              </a:rPr>
              <a:pPr>
                <a:defRPr/>
              </a:pPr>
              <a:t>1444/03/12</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6E9767-3A6D-414B-A634-CDC1DD0A7AEF}" type="slidenum">
              <a:rPr lang="fa-IR">
                <a:solidFill>
                  <a:prstClr val="black">
                    <a:tint val="75000"/>
                  </a:prstClr>
                </a:solidFill>
              </a:rPr>
              <a:pPr>
                <a:defRPr/>
              </a:pPr>
              <a:t>‹#›</a:t>
            </a:fld>
            <a:endParaRPr lang="fa-IR">
              <a:solidFill>
                <a:prstClr val="black">
                  <a:tint val="75000"/>
                </a:prstClr>
              </a:solidFill>
            </a:endParaRPr>
          </a:p>
        </p:txBody>
      </p:sp>
    </p:spTree>
    <p:extLst>
      <p:ext uri="{BB962C8B-B14F-4D97-AF65-F5344CB8AC3E}">
        <p14:creationId xmlns:p14="http://schemas.microsoft.com/office/powerpoint/2010/main" val="4073086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4F55347A-5C44-4F7E-9319-40B2CB910628}" type="datetimeFigureOut">
              <a:rPr lang="fa-IR"/>
              <a:pPr>
                <a:defRPr/>
              </a:pPr>
              <a:t>1444/03/12</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DC8E3DDA-D339-44C1-B16D-051D323B3E9F}" type="slidenum">
              <a:rPr lang="fa-IR"/>
              <a:pPr>
                <a:defRPr/>
              </a:pPr>
              <a:t>‹#›</a:t>
            </a:fld>
            <a:endParaRPr lang="fa-IR"/>
          </a:p>
        </p:txBody>
      </p:sp>
    </p:spTree>
    <p:extLst>
      <p:ext uri="{BB962C8B-B14F-4D97-AF65-F5344CB8AC3E}">
        <p14:creationId xmlns:p14="http://schemas.microsoft.com/office/powerpoint/2010/main" val="1272518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39386CF3-9AE6-45B4-A6E1-9A88F9280C41}" type="datetimeFigureOut">
              <a:rPr lang="fa-IR"/>
              <a:pPr>
                <a:defRPr/>
              </a:pPr>
              <a:t>1444/03/12</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D15904C0-4416-42A2-89E5-B3846330672C}" type="slidenum">
              <a:rPr lang="fa-IR"/>
              <a:pPr>
                <a:defRPr/>
              </a:pPr>
              <a:t>‹#›</a:t>
            </a:fld>
            <a:endParaRPr lang="fa-IR"/>
          </a:p>
        </p:txBody>
      </p:sp>
    </p:spTree>
    <p:extLst>
      <p:ext uri="{BB962C8B-B14F-4D97-AF65-F5344CB8AC3E}">
        <p14:creationId xmlns:p14="http://schemas.microsoft.com/office/powerpoint/2010/main" val="1453417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317158-BCA5-4799-85F9-CDFFAAD06EF5}" type="datetimeFigureOut">
              <a:rPr lang="fa-IR"/>
              <a:pPr>
                <a:defRPr/>
              </a:pPr>
              <a:t>1444/03/12</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1D259AC1-3AB2-447A-A58B-63D0E9149D7F}" type="slidenum">
              <a:rPr lang="fa-IR"/>
              <a:pPr>
                <a:defRPr/>
              </a:pPr>
              <a:t>‹#›</a:t>
            </a:fld>
            <a:endParaRPr lang="fa-IR"/>
          </a:p>
        </p:txBody>
      </p:sp>
    </p:spTree>
    <p:extLst>
      <p:ext uri="{BB962C8B-B14F-4D97-AF65-F5344CB8AC3E}">
        <p14:creationId xmlns:p14="http://schemas.microsoft.com/office/powerpoint/2010/main" val="1184895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fld id="{ABB2CE2B-2928-49C3-9F59-3DAA56850986}" type="datetimeFigureOut">
              <a:rPr lang="fa-IR"/>
              <a:pPr>
                <a:defRPr/>
              </a:pPr>
              <a:t>1444/03/12</a:t>
            </a:fld>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pPr>
              <a:defRPr/>
            </a:pPr>
            <a:fld id="{0EC4C210-907D-4A44-950D-A665D6E4ABB8}" type="slidenum">
              <a:rPr lang="fa-IR"/>
              <a:pPr>
                <a:defRPr/>
              </a:pPr>
              <a:t>‹#›</a:t>
            </a:fld>
            <a:endParaRPr lang="fa-IR"/>
          </a:p>
        </p:txBody>
      </p:sp>
    </p:spTree>
    <p:extLst>
      <p:ext uri="{BB962C8B-B14F-4D97-AF65-F5344CB8AC3E}">
        <p14:creationId xmlns:p14="http://schemas.microsoft.com/office/powerpoint/2010/main" val="1508573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fld id="{A2927504-7329-4BF5-B86D-C1EB3720BA37}" type="datetimeFigureOut">
              <a:rPr lang="fa-IR"/>
              <a:pPr>
                <a:defRPr/>
              </a:pPr>
              <a:t>1444/03/12</a:t>
            </a:fld>
            <a:endParaRPr lang="fa-IR"/>
          </a:p>
        </p:txBody>
      </p:sp>
      <p:sp>
        <p:nvSpPr>
          <p:cNvPr id="8" name="Footer Placeholder 4"/>
          <p:cNvSpPr>
            <a:spLocks noGrp="1"/>
          </p:cNvSpPr>
          <p:nvPr>
            <p:ph type="ftr" sz="quarter" idx="11"/>
          </p:nvPr>
        </p:nvSpPr>
        <p:spPr/>
        <p:txBody>
          <a:bodyPr/>
          <a:lstStyle>
            <a:lvl1pPr>
              <a:defRPr/>
            </a:lvl1pPr>
          </a:lstStyle>
          <a:p>
            <a:pPr>
              <a:defRPr/>
            </a:pPr>
            <a:endParaRPr lang="fa-IR"/>
          </a:p>
        </p:txBody>
      </p:sp>
      <p:sp>
        <p:nvSpPr>
          <p:cNvPr id="9" name="Slide Number Placeholder 5"/>
          <p:cNvSpPr>
            <a:spLocks noGrp="1"/>
          </p:cNvSpPr>
          <p:nvPr>
            <p:ph type="sldNum" sz="quarter" idx="12"/>
          </p:nvPr>
        </p:nvSpPr>
        <p:spPr/>
        <p:txBody>
          <a:bodyPr/>
          <a:lstStyle>
            <a:lvl1pPr>
              <a:defRPr/>
            </a:lvl1pPr>
          </a:lstStyle>
          <a:p>
            <a:pPr>
              <a:defRPr/>
            </a:pPr>
            <a:fld id="{F4BBB923-8B27-4D63-9FA0-A77BFDCFE571}" type="slidenum">
              <a:rPr lang="fa-IR"/>
              <a:pPr>
                <a:defRPr/>
              </a:pPr>
              <a:t>‹#›</a:t>
            </a:fld>
            <a:endParaRPr lang="fa-IR"/>
          </a:p>
        </p:txBody>
      </p:sp>
    </p:spTree>
    <p:extLst>
      <p:ext uri="{BB962C8B-B14F-4D97-AF65-F5344CB8AC3E}">
        <p14:creationId xmlns:p14="http://schemas.microsoft.com/office/powerpoint/2010/main" val="1326919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76003DDA-E76E-46F7-9778-563817C2BEC8}" type="datetimeFigureOut">
              <a:rPr lang="fa-IR"/>
              <a:pPr>
                <a:defRPr/>
              </a:pPr>
              <a:t>1444/03/12</a:t>
            </a:fld>
            <a:endParaRPr lang="fa-IR"/>
          </a:p>
        </p:txBody>
      </p:sp>
      <p:sp>
        <p:nvSpPr>
          <p:cNvPr id="4" name="Footer Placeholder 4"/>
          <p:cNvSpPr>
            <a:spLocks noGrp="1"/>
          </p:cNvSpPr>
          <p:nvPr>
            <p:ph type="ftr" sz="quarter" idx="11"/>
          </p:nvPr>
        </p:nvSpPr>
        <p:spPr/>
        <p:txBody>
          <a:bodyPr/>
          <a:lstStyle>
            <a:lvl1pPr>
              <a:defRPr/>
            </a:lvl1pPr>
          </a:lstStyle>
          <a:p>
            <a:pPr>
              <a:defRPr/>
            </a:pPr>
            <a:endParaRPr lang="fa-IR"/>
          </a:p>
        </p:txBody>
      </p:sp>
      <p:sp>
        <p:nvSpPr>
          <p:cNvPr id="5" name="Slide Number Placeholder 5"/>
          <p:cNvSpPr>
            <a:spLocks noGrp="1"/>
          </p:cNvSpPr>
          <p:nvPr>
            <p:ph type="sldNum" sz="quarter" idx="12"/>
          </p:nvPr>
        </p:nvSpPr>
        <p:spPr/>
        <p:txBody>
          <a:bodyPr/>
          <a:lstStyle>
            <a:lvl1pPr>
              <a:defRPr/>
            </a:lvl1pPr>
          </a:lstStyle>
          <a:p>
            <a:pPr>
              <a:defRPr/>
            </a:pPr>
            <a:fld id="{8B53D250-8838-4832-BDA1-CD8C2ED76AC9}" type="slidenum">
              <a:rPr lang="fa-IR"/>
              <a:pPr>
                <a:defRPr/>
              </a:pPr>
              <a:t>‹#›</a:t>
            </a:fld>
            <a:endParaRPr lang="fa-IR"/>
          </a:p>
        </p:txBody>
      </p:sp>
    </p:spTree>
    <p:extLst>
      <p:ext uri="{BB962C8B-B14F-4D97-AF65-F5344CB8AC3E}">
        <p14:creationId xmlns:p14="http://schemas.microsoft.com/office/powerpoint/2010/main" val="1590946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18F9A700-F600-411F-BB5C-38B065602ADE}" type="datetimeFigureOut">
              <a:rPr lang="fa-IR" smtClean="0"/>
              <a:t>1444/03/12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F7AD0E1-A72B-4993-A841-5295998ECBE0}" type="slidenum">
              <a:rPr lang="fa-IR" smtClean="0"/>
              <a:t>‹#›</a:t>
            </a:fld>
            <a:endParaRPr lang="fa-IR"/>
          </a:p>
        </p:txBody>
      </p:sp>
    </p:spTree>
    <p:extLst>
      <p:ext uri="{BB962C8B-B14F-4D97-AF65-F5344CB8AC3E}">
        <p14:creationId xmlns:p14="http://schemas.microsoft.com/office/powerpoint/2010/main" val="3632526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19A682-83BF-4779-B4A7-720B6441E5B4}" type="datetimeFigureOut">
              <a:rPr lang="fa-IR"/>
              <a:pPr>
                <a:defRPr/>
              </a:pPr>
              <a:t>1444/03/12</a:t>
            </a:fld>
            <a:endParaRPr lang="fa-IR"/>
          </a:p>
        </p:txBody>
      </p:sp>
      <p:sp>
        <p:nvSpPr>
          <p:cNvPr id="3" name="Footer Placeholder 4"/>
          <p:cNvSpPr>
            <a:spLocks noGrp="1"/>
          </p:cNvSpPr>
          <p:nvPr>
            <p:ph type="ftr" sz="quarter" idx="11"/>
          </p:nvPr>
        </p:nvSpPr>
        <p:spPr/>
        <p:txBody>
          <a:bodyPr/>
          <a:lstStyle>
            <a:lvl1pPr>
              <a:defRPr/>
            </a:lvl1pPr>
          </a:lstStyle>
          <a:p>
            <a:pPr>
              <a:defRPr/>
            </a:pPr>
            <a:endParaRPr lang="fa-IR"/>
          </a:p>
        </p:txBody>
      </p:sp>
      <p:sp>
        <p:nvSpPr>
          <p:cNvPr id="4" name="Slide Number Placeholder 5"/>
          <p:cNvSpPr>
            <a:spLocks noGrp="1"/>
          </p:cNvSpPr>
          <p:nvPr>
            <p:ph type="sldNum" sz="quarter" idx="12"/>
          </p:nvPr>
        </p:nvSpPr>
        <p:spPr/>
        <p:txBody>
          <a:bodyPr/>
          <a:lstStyle>
            <a:lvl1pPr>
              <a:defRPr/>
            </a:lvl1pPr>
          </a:lstStyle>
          <a:p>
            <a:pPr>
              <a:defRPr/>
            </a:pPr>
            <a:fld id="{B03091C5-E20D-4E08-A8A3-F424499B2F00}" type="slidenum">
              <a:rPr lang="fa-IR"/>
              <a:pPr>
                <a:defRPr/>
              </a:pPr>
              <a:t>‹#›</a:t>
            </a:fld>
            <a:endParaRPr lang="fa-IR"/>
          </a:p>
        </p:txBody>
      </p:sp>
    </p:spTree>
    <p:extLst>
      <p:ext uri="{BB962C8B-B14F-4D97-AF65-F5344CB8AC3E}">
        <p14:creationId xmlns:p14="http://schemas.microsoft.com/office/powerpoint/2010/main" val="1715634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762BC7-7462-4DCA-8BD7-CD71F54518A4}" type="datetimeFigureOut">
              <a:rPr lang="fa-IR"/>
              <a:pPr>
                <a:defRPr/>
              </a:pPr>
              <a:t>1444/03/12</a:t>
            </a:fld>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pPr>
              <a:defRPr/>
            </a:pPr>
            <a:fld id="{E1C2DD98-8DBE-4EC2-B813-FB8B4F84F37B}" type="slidenum">
              <a:rPr lang="fa-IR"/>
              <a:pPr>
                <a:defRPr/>
              </a:pPr>
              <a:t>‹#›</a:t>
            </a:fld>
            <a:endParaRPr lang="fa-IR"/>
          </a:p>
        </p:txBody>
      </p:sp>
    </p:spTree>
    <p:extLst>
      <p:ext uri="{BB962C8B-B14F-4D97-AF65-F5344CB8AC3E}">
        <p14:creationId xmlns:p14="http://schemas.microsoft.com/office/powerpoint/2010/main" val="143090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78DB462-9C1E-442B-943E-4977BD20E914}" type="datetimeFigureOut">
              <a:rPr lang="fa-IR"/>
              <a:pPr>
                <a:defRPr/>
              </a:pPr>
              <a:t>1444/03/12</a:t>
            </a:fld>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pPr>
              <a:defRPr/>
            </a:pPr>
            <a:fld id="{032CC73B-3892-4807-8B68-032A7F0002EF}" type="slidenum">
              <a:rPr lang="fa-IR"/>
              <a:pPr>
                <a:defRPr/>
              </a:pPr>
              <a:t>‹#›</a:t>
            </a:fld>
            <a:endParaRPr lang="fa-IR"/>
          </a:p>
        </p:txBody>
      </p:sp>
    </p:spTree>
    <p:extLst>
      <p:ext uri="{BB962C8B-B14F-4D97-AF65-F5344CB8AC3E}">
        <p14:creationId xmlns:p14="http://schemas.microsoft.com/office/powerpoint/2010/main" val="4094705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1D7C8E79-4153-468C-BAC2-D2FE2B4EEB12}" type="datetimeFigureOut">
              <a:rPr lang="fa-IR"/>
              <a:pPr>
                <a:defRPr/>
              </a:pPr>
              <a:t>1444/03/12</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A6355528-790E-485C-B406-220718F417A1}" type="slidenum">
              <a:rPr lang="fa-IR"/>
              <a:pPr>
                <a:defRPr/>
              </a:pPr>
              <a:t>‹#›</a:t>
            </a:fld>
            <a:endParaRPr lang="fa-IR"/>
          </a:p>
        </p:txBody>
      </p:sp>
    </p:spTree>
    <p:extLst>
      <p:ext uri="{BB962C8B-B14F-4D97-AF65-F5344CB8AC3E}">
        <p14:creationId xmlns:p14="http://schemas.microsoft.com/office/powerpoint/2010/main" val="293914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2D81DA96-2B60-4FE3-BBEF-3B54CBF9BB28}" type="datetimeFigureOut">
              <a:rPr lang="fa-IR"/>
              <a:pPr>
                <a:defRPr/>
              </a:pPr>
              <a:t>1444/03/12</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C2BBD088-DB92-454F-913E-2853230489AE}" type="slidenum">
              <a:rPr lang="fa-IR"/>
              <a:pPr>
                <a:defRPr/>
              </a:pPr>
              <a:t>‹#›</a:t>
            </a:fld>
            <a:endParaRPr lang="fa-IR"/>
          </a:p>
        </p:txBody>
      </p:sp>
    </p:spTree>
    <p:extLst>
      <p:ext uri="{BB962C8B-B14F-4D97-AF65-F5344CB8AC3E}">
        <p14:creationId xmlns:p14="http://schemas.microsoft.com/office/powerpoint/2010/main" val="1473585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46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996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885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252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722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18F9A700-F600-411F-BB5C-38B065602ADE}" type="datetimeFigureOut">
              <a:rPr lang="fa-IR" smtClean="0"/>
              <a:t>1444/03/12</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DF7AD0E1-A72B-4993-A841-5295998ECBE0}" type="slidenum">
              <a:rPr lang="fa-IR" smtClean="0"/>
              <a:t>‹#›</a:t>
            </a:fld>
            <a:endParaRPr lang="fa-IR"/>
          </a:p>
        </p:txBody>
      </p:sp>
    </p:spTree>
    <p:extLst>
      <p:ext uri="{BB962C8B-B14F-4D97-AF65-F5344CB8AC3E}">
        <p14:creationId xmlns:p14="http://schemas.microsoft.com/office/powerpoint/2010/main" val="3768294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210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398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130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99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75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8139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rtl="0"/>
            <a:r>
              <a:rPr lang="en-US" sz="8000" dirty="0">
                <a:solidFill>
                  <a:prstClr val="black"/>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rtl="0"/>
            <a:r>
              <a:rPr lang="en-US" sz="8000" dirty="0">
                <a:solidFill>
                  <a:prstClr val="black"/>
                </a:solidFill>
                <a:effectLst/>
              </a:rPr>
              <a:t>”</a:t>
            </a:r>
          </a:p>
        </p:txBody>
      </p:sp>
    </p:spTree>
    <p:extLst>
      <p:ext uri="{BB962C8B-B14F-4D97-AF65-F5344CB8AC3E}">
        <p14:creationId xmlns:p14="http://schemas.microsoft.com/office/powerpoint/2010/main" val="3356948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266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0016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121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8F9A700-F600-411F-BB5C-38B065602ADE}" type="datetimeFigureOut">
              <a:rPr lang="fa-IR" smtClean="0"/>
              <a:t>1444/03/12</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DF7AD0E1-A72B-4993-A841-5295998ECBE0}" type="slidenum">
              <a:rPr lang="fa-IR" smtClean="0"/>
              <a:t>‹#›</a:t>
            </a:fld>
            <a:endParaRPr lang="fa-IR"/>
          </a:p>
        </p:txBody>
      </p:sp>
    </p:spTree>
    <p:extLst>
      <p:ext uri="{BB962C8B-B14F-4D97-AF65-F5344CB8AC3E}">
        <p14:creationId xmlns:p14="http://schemas.microsoft.com/office/powerpoint/2010/main" val="20461130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4211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642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3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463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9835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391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626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9794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073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643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F9A700-F600-411F-BB5C-38B065602ADE}" type="datetimeFigureOut">
              <a:rPr lang="fa-IR" smtClean="0"/>
              <a:t>1444/03/12</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DF7AD0E1-A72B-4993-A841-5295998ECBE0}" type="slidenum">
              <a:rPr lang="fa-IR" smtClean="0"/>
              <a:t>‹#›</a:t>
            </a:fld>
            <a:endParaRPr lang="fa-IR"/>
          </a:p>
        </p:txBody>
      </p:sp>
    </p:spTree>
    <p:extLst>
      <p:ext uri="{BB962C8B-B14F-4D97-AF65-F5344CB8AC3E}">
        <p14:creationId xmlns:p14="http://schemas.microsoft.com/office/powerpoint/2010/main" val="40426634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4852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498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5340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rtl="0"/>
            <a:r>
              <a:rPr lang="en-US" sz="8000" dirty="0">
                <a:solidFill>
                  <a:prstClr val="black"/>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rtl="0"/>
            <a:r>
              <a:rPr lang="en-US" sz="8000" dirty="0">
                <a:solidFill>
                  <a:prstClr val="black"/>
                </a:solidFill>
                <a:effectLst/>
              </a:rPr>
              <a:t>”</a:t>
            </a:r>
          </a:p>
        </p:txBody>
      </p:sp>
    </p:spTree>
    <p:extLst>
      <p:ext uri="{BB962C8B-B14F-4D97-AF65-F5344CB8AC3E}">
        <p14:creationId xmlns:p14="http://schemas.microsoft.com/office/powerpoint/2010/main" val="2384638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7370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745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5341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6131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0186FA0-D9CA-432E-953F-CB809C2318C6}" type="datetimeFigureOut">
              <a:rPr lang="en-US" smtClean="0">
                <a:solidFill>
                  <a:prstClr val="black">
                    <a:tint val="75000"/>
                  </a:prstClr>
                </a:solidFill>
              </a:rPr>
              <a:pPr/>
              <a:t>10/7/2022</a:t>
            </a:fld>
            <a:endParaRPr lang="en-US">
              <a:solidFill>
                <a:prstClr val="black">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2F700271-4C82-46A7-8C1D-C26ED18C7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64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F9A700-F600-411F-BB5C-38B065602ADE}" type="datetimeFigureOut">
              <a:rPr lang="fa-IR" smtClean="0"/>
              <a:t>1444/03/12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F7AD0E1-A72B-4993-A841-5295998ECBE0}" type="slidenum">
              <a:rPr lang="fa-IR" smtClean="0"/>
              <a:t>‹#›</a:t>
            </a:fld>
            <a:endParaRPr lang="fa-IR"/>
          </a:p>
        </p:txBody>
      </p:sp>
    </p:spTree>
    <p:extLst>
      <p:ext uri="{BB962C8B-B14F-4D97-AF65-F5344CB8AC3E}">
        <p14:creationId xmlns:p14="http://schemas.microsoft.com/office/powerpoint/2010/main" val="2476547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F9A700-F600-411F-BB5C-38B065602ADE}" type="datetimeFigureOut">
              <a:rPr lang="fa-IR" smtClean="0"/>
              <a:t>1444/03/12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F7AD0E1-A72B-4993-A841-5295998ECBE0}" type="slidenum">
              <a:rPr lang="fa-IR" smtClean="0"/>
              <a:t>‹#›</a:t>
            </a:fld>
            <a:endParaRPr lang="fa-IR"/>
          </a:p>
        </p:txBody>
      </p:sp>
    </p:spTree>
    <p:extLst>
      <p:ext uri="{BB962C8B-B14F-4D97-AF65-F5344CB8AC3E}">
        <p14:creationId xmlns:p14="http://schemas.microsoft.com/office/powerpoint/2010/main" val="1911179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1.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8F9A700-F600-411F-BB5C-38B065602ADE}" type="datetimeFigureOut">
              <a:rPr lang="fa-IR" smtClean="0"/>
              <a:t>1444/03/12</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F7AD0E1-A72B-4993-A841-5295998ECBE0}" type="slidenum">
              <a:rPr lang="fa-IR" smtClean="0"/>
              <a:t>‹#›</a:t>
            </a:fld>
            <a:endParaRPr lang="fa-IR"/>
          </a:p>
        </p:txBody>
      </p:sp>
    </p:spTree>
    <p:extLst>
      <p:ext uri="{BB962C8B-B14F-4D97-AF65-F5344CB8AC3E}">
        <p14:creationId xmlns:p14="http://schemas.microsoft.com/office/powerpoint/2010/main" val="2054572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63C2C77-75BB-4327-9756-00832F658E97}" type="datetimeFigureOut">
              <a:rPr lang="fa-IR" smtClean="0">
                <a:solidFill>
                  <a:prstClr val="black">
                    <a:tint val="75000"/>
                  </a:prstClr>
                </a:solidFill>
              </a:rPr>
              <a:pPr/>
              <a:t>1444/03/12</a:t>
            </a:fld>
            <a:endParaRPr lang="fa-IR">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solidFill>
                <a:prstClr val="black">
                  <a:tint val="75000"/>
                </a:prstClr>
              </a:solidFill>
            </a:endParaRP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BA4A23C-3C92-47F2-B4B4-AEF55AFBB61B}"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880484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34808198-2F03-491E-8622-DFF569FDD7AD}" type="datetimeFigureOut">
              <a:rPr lang="fa-IR">
                <a:solidFill>
                  <a:prstClr val="black">
                    <a:tint val="75000"/>
                  </a:prstClr>
                </a:solidFill>
              </a:rPr>
              <a:pPr>
                <a:defRPr/>
              </a:pPr>
              <a:t>1444/03/12</a:t>
            </a:fld>
            <a:endParaRPr lang="fa-IR">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2970731-8DAD-435B-A8F8-636F95155F26}" type="slidenum">
              <a:rPr lang="fa-IR">
                <a:solidFill>
                  <a:prstClr val="black">
                    <a:tint val="75000"/>
                  </a:prstClr>
                </a:solidFill>
              </a:rPr>
              <a:pPr>
                <a:defRPr/>
              </a:pPr>
              <a:t>‹#›</a:t>
            </a:fld>
            <a:endParaRPr lang="fa-IR">
              <a:solidFill>
                <a:prstClr val="black">
                  <a:tint val="75000"/>
                </a:prstClr>
              </a:solidFill>
            </a:endParaRPr>
          </a:p>
        </p:txBody>
      </p:sp>
    </p:spTree>
    <p:extLst>
      <p:ext uri="{BB962C8B-B14F-4D97-AF65-F5344CB8AC3E}">
        <p14:creationId xmlns:p14="http://schemas.microsoft.com/office/powerpoint/2010/main" val="246237104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1" fontAlgn="base">
        <a:spcBef>
          <a:spcPct val="0"/>
        </a:spcBef>
        <a:spcAft>
          <a:spcPct val="0"/>
        </a:spcAft>
        <a:defRPr sz="4400" kern="1200">
          <a:solidFill>
            <a:schemeClr val="tx1"/>
          </a:solidFill>
          <a:latin typeface="+mj-lt"/>
          <a:ea typeface="+mj-ea"/>
          <a:cs typeface="+mj-cs"/>
        </a:defRPr>
      </a:lvl1pPr>
      <a:lvl2pPr algn="ctr" rtl="1" fontAlgn="base">
        <a:spcBef>
          <a:spcPct val="0"/>
        </a:spcBef>
        <a:spcAft>
          <a:spcPct val="0"/>
        </a:spcAft>
        <a:defRPr sz="4400">
          <a:solidFill>
            <a:schemeClr val="tx1"/>
          </a:solidFill>
          <a:latin typeface="Calibri" pitchFamily="34" charset="0"/>
          <a:cs typeface="Times New Roman" pitchFamily="18" charset="0"/>
        </a:defRPr>
      </a:lvl2pPr>
      <a:lvl3pPr algn="ctr" rtl="1" fontAlgn="base">
        <a:spcBef>
          <a:spcPct val="0"/>
        </a:spcBef>
        <a:spcAft>
          <a:spcPct val="0"/>
        </a:spcAft>
        <a:defRPr sz="4400">
          <a:solidFill>
            <a:schemeClr val="tx1"/>
          </a:solidFill>
          <a:latin typeface="Calibri" pitchFamily="34" charset="0"/>
          <a:cs typeface="Times New Roman" pitchFamily="18" charset="0"/>
        </a:defRPr>
      </a:lvl3pPr>
      <a:lvl4pPr algn="ctr" rtl="1" fontAlgn="base">
        <a:spcBef>
          <a:spcPct val="0"/>
        </a:spcBef>
        <a:spcAft>
          <a:spcPct val="0"/>
        </a:spcAft>
        <a:defRPr sz="4400">
          <a:solidFill>
            <a:schemeClr val="tx1"/>
          </a:solidFill>
          <a:latin typeface="Calibri" pitchFamily="34" charset="0"/>
          <a:cs typeface="Times New Roman" pitchFamily="18" charset="0"/>
        </a:defRPr>
      </a:lvl4pPr>
      <a:lvl5pPr algn="ctr" rtl="1" fontAlgn="base">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C6902B19-744E-463B-BAAF-FEA38B6DB433}" type="datetimeFigureOut">
              <a:rPr lang="fa-IR"/>
              <a:pPr>
                <a:defRPr/>
              </a:pPr>
              <a:t>1444/03/12</a:t>
            </a:fld>
            <a:endParaRPr lang="fa-I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fa-I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7CF5CBF3-4A9E-411C-AD5D-1F78D4FA4659}" type="slidenum">
              <a:rPr lang="fa-IR"/>
              <a:pPr>
                <a:defRPr/>
              </a:pPr>
              <a:t>‹#›</a:t>
            </a:fld>
            <a:endParaRPr lang="fa-IR"/>
          </a:p>
        </p:txBody>
      </p:sp>
    </p:spTree>
    <p:extLst>
      <p:ext uri="{BB962C8B-B14F-4D97-AF65-F5344CB8AC3E}">
        <p14:creationId xmlns:p14="http://schemas.microsoft.com/office/powerpoint/2010/main" val="381692459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1" fontAlgn="base">
        <a:spcBef>
          <a:spcPct val="0"/>
        </a:spcBef>
        <a:spcAft>
          <a:spcPct val="0"/>
        </a:spcAft>
        <a:defRPr sz="4400" kern="1200">
          <a:solidFill>
            <a:schemeClr val="tx1"/>
          </a:solidFill>
          <a:latin typeface="+mj-lt"/>
          <a:ea typeface="+mj-ea"/>
          <a:cs typeface="+mj-cs"/>
        </a:defRPr>
      </a:lvl1pPr>
      <a:lvl2pPr algn="ctr" rtl="1" fontAlgn="base">
        <a:spcBef>
          <a:spcPct val="0"/>
        </a:spcBef>
        <a:spcAft>
          <a:spcPct val="0"/>
        </a:spcAft>
        <a:defRPr sz="4400">
          <a:solidFill>
            <a:schemeClr val="tx1"/>
          </a:solidFill>
          <a:latin typeface="Calibri" pitchFamily="34" charset="0"/>
          <a:cs typeface="Times New Roman" pitchFamily="18" charset="0"/>
        </a:defRPr>
      </a:lvl2pPr>
      <a:lvl3pPr algn="ctr" rtl="1" fontAlgn="base">
        <a:spcBef>
          <a:spcPct val="0"/>
        </a:spcBef>
        <a:spcAft>
          <a:spcPct val="0"/>
        </a:spcAft>
        <a:defRPr sz="4400">
          <a:solidFill>
            <a:schemeClr val="tx1"/>
          </a:solidFill>
          <a:latin typeface="Calibri" pitchFamily="34" charset="0"/>
          <a:cs typeface="Times New Roman" pitchFamily="18" charset="0"/>
        </a:defRPr>
      </a:lvl3pPr>
      <a:lvl4pPr algn="ctr" rtl="1" fontAlgn="base">
        <a:spcBef>
          <a:spcPct val="0"/>
        </a:spcBef>
        <a:spcAft>
          <a:spcPct val="0"/>
        </a:spcAft>
        <a:defRPr sz="4400">
          <a:solidFill>
            <a:schemeClr val="tx1"/>
          </a:solidFill>
          <a:latin typeface="Calibri" pitchFamily="34" charset="0"/>
          <a:cs typeface="Times New Roman" pitchFamily="18" charset="0"/>
        </a:defRPr>
      </a:lvl4pPr>
      <a:lvl5pPr algn="ctr" rtl="1" fontAlgn="base">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C0186FA0-D9CA-432E-953F-CB809C2318C6}" type="datetimeFigureOut">
              <a:rPr lang="en-US" smtClean="0">
                <a:solidFill>
                  <a:prstClr val="black">
                    <a:tint val="75000"/>
                  </a:prstClr>
                </a:solidFill>
              </a:rPr>
              <a:pPr rtl="0"/>
              <a:t>10/7/2022</a:t>
            </a:fld>
            <a:endParaRPr lang="en-US">
              <a:solidFill>
                <a:prstClr val="black">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2F700271-4C82-46A7-8C1D-C26ED18C7A4A}"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96478648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C0186FA0-D9CA-432E-953F-CB809C2318C6}" type="datetimeFigureOut">
              <a:rPr lang="en-US" smtClean="0">
                <a:solidFill>
                  <a:prstClr val="black">
                    <a:tint val="75000"/>
                  </a:prstClr>
                </a:solidFill>
              </a:rPr>
              <a:pPr rtl="0"/>
              <a:t>10/7/2022</a:t>
            </a:fld>
            <a:endParaRPr lang="en-US">
              <a:solidFill>
                <a:prstClr val="black">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2F700271-4C82-46A7-8C1D-C26ED18C7A4A}"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13450085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59.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audio" Target="NUL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63.xml"/><Relationship Id="rId5" Type="http://schemas.openxmlformats.org/officeDocument/2006/relationships/image" Target="../media/image15.jp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3200" dirty="0" smtClean="0">
                <a:cs typeface="B Titr" panose="00000700000000000000" pitchFamily="2" charset="-78"/>
              </a:rPr>
              <a:t>نگاهی با دقت بر حادثه تلخ فوت مرحومه مهسا امینی</a:t>
            </a:r>
            <a:endParaRPr lang="en-US" sz="3200" dirty="0">
              <a:cs typeface="B Titr" panose="00000700000000000000" pitchFamily="2" charset="-78"/>
            </a:endParaRPr>
          </a:p>
        </p:txBody>
      </p:sp>
      <p:sp>
        <p:nvSpPr>
          <p:cNvPr id="5" name="Text Placeholder 4"/>
          <p:cNvSpPr>
            <a:spLocks noGrp="1"/>
          </p:cNvSpPr>
          <p:nvPr>
            <p:ph type="body" sz="half" idx="18"/>
          </p:nvPr>
        </p:nvSpPr>
        <p:spPr/>
        <p:txBody>
          <a:bodyPr>
            <a:normAutofit/>
          </a:bodyPr>
          <a:lstStyle/>
          <a:p>
            <a:pPr algn="ctr"/>
            <a:r>
              <a:rPr lang="fa-IR" sz="2400" dirty="0" smtClean="0">
                <a:cs typeface="B Titr" panose="00000700000000000000" pitchFamily="2" charset="-78"/>
              </a:rPr>
              <a:t>تهدیدات  و فرصت های این  و اتفاق و پاسخ به شبهات روز</a:t>
            </a:r>
            <a:endParaRPr lang="fa-IR" sz="2400" dirty="0">
              <a:cs typeface="B Titr" panose="00000700000000000000" pitchFamily="2" charset="-78"/>
            </a:endParaRPr>
          </a:p>
          <a:p>
            <a:endParaRPr lang="fa-IR" sz="1900" b="1" dirty="0">
              <a:cs typeface="B Kamran" panose="00000400000000000000" pitchFamily="2" charset="-78"/>
            </a:endParaRPr>
          </a:p>
        </p:txBody>
      </p:sp>
      <p:sp>
        <p:nvSpPr>
          <p:cNvPr id="8" name="Text Placeholder 7"/>
          <p:cNvSpPr>
            <a:spLocks noGrp="1"/>
          </p:cNvSpPr>
          <p:nvPr>
            <p:ph type="body" sz="half" idx="19"/>
          </p:nvPr>
        </p:nvSpPr>
        <p:spPr/>
        <p:txBody>
          <a:bodyPr>
            <a:normAutofit/>
          </a:bodyPr>
          <a:lstStyle/>
          <a:p>
            <a:pPr lvl="0" algn="ctr"/>
            <a:r>
              <a:rPr lang="fa-IR" sz="2400" dirty="0" smtClean="0">
                <a:solidFill>
                  <a:prstClr val="black"/>
                </a:solidFill>
                <a:cs typeface="B Titr" panose="00000700000000000000" pitchFamily="2" charset="-78"/>
              </a:rPr>
              <a:t>رویکرد های تحلیلی متصور برای این حادثه ناگوار</a:t>
            </a:r>
            <a:endParaRPr lang="fa-IR" sz="2400" dirty="0">
              <a:solidFill>
                <a:prstClr val="black"/>
              </a:solidFill>
            </a:endParaRPr>
          </a:p>
        </p:txBody>
      </p:sp>
      <p:sp>
        <p:nvSpPr>
          <p:cNvPr id="11" name="Text Placeholder 10"/>
          <p:cNvSpPr>
            <a:spLocks noGrp="1"/>
          </p:cNvSpPr>
          <p:nvPr>
            <p:ph type="body" sz="half" idx="20"/>
          </p:nvPr>
        </p:nvSpPr>
        <p:spPr/>
        <p:txBody>
          <a:bodyPr>
            <a:normAutofit/>
          </a:bodyPr>
          <a:lstStyle/>
          <a:p>
            <a:pPr algn="ctr"/>
            <a:r>
              <a:rPr lang="fa-IR" sz="2400" dirty="0" smtClean="0">
                <a:cs typeface="B Titr" panose="00000700000000000000" pitchFamily="2" charset="-78"/>
              </a:rPr>
              <a:t>چرایی شکل گیری و عوامل زمینه ساز اغتشاشات </a:t>
            </a:r>
            <a:endParaRPr lang="fa-IR" sz="2400" dirty="0"/>
          </a:p>
        </p:txBody>
      </p:sp>
      <p:pic>
        <p:nvPicPr>
          <p:cNvPr id="18" name="Picture Placeholder 11"/>
          <p:cNvPicPr>
            <a:picLocks noGrp="1" noChangeAspect="1"/>
          </p:cNvPicPr>
          <p:nvPr>
            <p:ph type="pic" idx="21"/>
          </p:nvPr>
        </p:nvPicPr>
        <p:blipFill>
          <a:blip r:embed="rId2" cstate="print">
            <a:extLst>
              <a:ext uri="{28A0092B-C50C-407E-A947-70E740481C1C}">
                <a14:useLocalDpi xmlns:a14="http://schemas.microsoft.com/office/drawing/2010/main" val="0"/>
              </a:ext>
            </a:extLst>
          </a:blip>
          <a:srcRect t="43" b="43"/>
          <a:stretch>
            <a:fillRect/>
          </a:stretch>
        </p:blipFill>
        <p:spPr>
          <a:xfrm>
            <a:off x="8409483" y="1810560"/>
            <a:ext cx="1722202" cy="2896350"/>
          </a:xfrm>
          <a:prstGeom prst="roundRect">
            <a:avLst>
              <a:gd name="adj" fmla="val 0"/>
            </a:avLst>
          </a:prstGeom>
        </p:spPr>
        <p:style>
          <a:lnRef idx="1">
            <a:schemeClr val="accent4"/>
          </a:lnRef>
          <a:fillRef idx="2">
            <a:schemeClr val="accent4"/>
          </a:fillRef>
          <a:effectRef idx="1">
            <a:schemeClr val="accent4"/>
          </a:effectRef>
          <a:fontRef idx="minor">
            <a:schemeClr val="dk1"/>
          </a:fontRef>
        </p:style>
      </p:pic>
      <p:pic>
        <p:nvPicPr>
          <p:cNvPr id="19" name="Picture Placeholder 11"/>
          <p:cNvPicPr>
            <a:picLocks noGrp="1" noChangeAspect="1"/>
          </p:cNvPicPr>
          <p:nvPr>
            <p:ph type="pic" idx="22"/>
          </p:nvPr>
        </p:nvPicPr>
        <p:blipFill>
          <a:blip r:embed="rId3" cstate="print">
            <a:extLst>
              <a:ext uri="{28A0092B-C50C-407E-A947-70E740481C1C}">
                <a14:useLocalDpi xmlns:a14="http://schemas.microsoft.com/office/drawing/2010/main" val="0"/>
              </a:ext>
            </a:extLst>
          </a:blip>
          <a:stretch>
            <a:fillRect/>
          </a:stretch>
        </p:blipFill>
        <p:spPr>
          <a:xfrm>
            <a:off x="10186460" y="1618938"/>
            <a:ext cx="2005540" cy="2788168"/>
          </a:xfrm>
          <a:prstGeom prst="roundRect">
            <a:avLst>
              <a:gd name="adj" fmla="val 0"/>
            </a:avLst>
          </a:prstGeom>
          <a:effectLst>
            <a:outerShdw blurRad="50800" dist="50800" dir="5400000" algn="tl" rotWithShape="0">
              <a:srgbClr val="000000">
                <a:alpha val="43000"/>
              </a:srgbClr>
            </a:outerShdw>
          </a:effectLst>
        </p:spPr>
      </p:pic>
      <p:pic>
        <p:nvPicPr>
          <p:cNvPr id="20" name="Picture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2596" y="1960905"/>
            <a:ext cx="2167471" cy="1228306"/>
          </a:xfrm>
          <a:prstGeom prst="roundRect">
            <a:avLst>
              <a:gd name="adj" fmla="val 25628"/>
            </a:avLst>
          </a:prstGeom>
          <a:effectLst>
            <a:outerShdw blurRad="50800" dist="50800" dir="5400000" algn="tl" rotWithShape="0">
              <a:srgbClr val="000000">
                <a:alpha val="43000"/>
              </a:srgbClr>
            </a:outerShdw>
          </a:effectLst>
        </p:spPr>
      </p:pic>
      <p:pic>
        <p:nvPicPr>
          <p:cNvPr id="22" name="Picture Placeholder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5659" y="2067433"/>
            <a:ext cx="1985337" cy="2641518"/>
          </a:xfrm>
          <a:prstGeom prst="roundRect">
            <a:avLst>
              <a:gd name="adj" fmla="val 0"/>
            </a:avLst>
          </a:prstGeom>
          <a:effectLst>
            <a:outerShdw blurRad="50800" dist="50800" dir="5400000" algn="tl" rotWithShape="0">
              <a:srgbClr val="000000">
                <a:alpha val="43000"/>
              </a:srgbClr>
            </a:outerShdw>
          </a:effectLst>
        </p:spPr>
      </p:pic>
      <p:pic>
        <p:nvPicPr>
          <p:cNvPr id="23" name="Picture Placeholder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733" y="509666"/>
            <a:ext cx="1484029" cy="4332156"/>
          </a:xfrm>
          <a:prstGeom prst="roundRect">
            <a:avLst>
              <a:gd name="adj" fmla="val 0"/>
            </a:avLst>
          </a:prstGeom>
          <a:effectLst>
            <a:outerShdw blurRad="50800" dist="50800" dir="5400000" algn="tl" rotWithShape="0">
              <a:srgbClr val="000000">
                <a:alpha val="43000"/>
              </a:srgbClr>
            </a:outerShdw>
          </a:effectLst>
        </p:spPr>
      </p:pic>
      <p:pic>
        <p:nvPicPr>
          <p:cNvPr id="24" name="Picture Placeholder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3664" y="3388192"/>
            <a:ext cx="868412" cy="1228306"/>
          </a:xfrm>
          <a:prstGeom prst="roundRect">
            <a:avLst>
              <a:gd name="adj" fmla="val 0"/>
            </a:avLst>
          </a:prstGeom>
          <a:effectLst>
            <a:outerShdw blurRad="50800" dist="50800" dir="5400000" algn="tl" rotWithShape="0">
              <a:srgbClr val="000000">
                <a:alpha val="43000"/>
              </a:srgbClr>
            </a:outerShdw>
          </a:effectLst>
        </p:spPr>
      </p:pic>
      <p:pic>
        <p:nvPicPr>
          <p:cNvPr id="25" name="Picture Placeholder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2596" y="3411685"/>
            <a:ext cx="1048359" cy="1181320"/>
          </a:xfrm>
          <a:prstGeom prst="roundRect">
            <a:avLst>
              <a:gd name="adj" fmla="val 0"/>
            </a:avLst>
          </a:prstGeom>
          <a:effectLst>
            <a:outerShdw blurRad="50800" dist="50800" dir="5400000" algn="tl" rotWithShape="0">
              <a:srgbClr val="000000">
                <a:alpha val="43000"/>
              </a:srgbClr>
            </a:outerShdw>
          </a:effectLst>
        </p:spPr>
      </p:pic>
      <p:pic>
        <p:nvPicPr>
          <p:cNvPr id="26" name="Picture Placeholder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83631" y="1813811"/>
            <a:ext cx="1912525" cy="3028012"/>
          </a:xfrm>
          <a:prstGeom prst="roundRect">
            <a:avLst>
              <a:gd name="adj" fmla="val 0"/>
            </a:avLst>
          </a:prstGeom>
          <a:effectLst>
            <a:outerShdw blurRad="50800" dist="50800" dir="5400000" algn="tl" rotWithShape="0">
              <a:srgbClr val="000000">
                <a:alpha val="43000"/>
              </a:srgbClr>
            </a:outerShdw>
          </a:effectLst>
        </p:spPr>
      </p:pic>
      <p:sp>
        <p:nvSpPr>
          <p:cNvPr id="21" name="Rectangle 20"/>
          <p:cNvSpPr/>
          <p:nvPr/>
        </p:nvSpPr>
        <p:spPr>
          <a:xfrm>
            <a:off x="404733" y="5981075"/>
            <a:ext cx="3972395" cy="6745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000" dirty="0" smtClean="0">
                <a:cs typeface="B Koodak" panose="00000700000000000000" pitchFamily="2" charset="-78"/>
              </a:rPr>
              <a:t>به همت وجمع آوری  </a:t>
            </a:r>
            <a:r>
              <a:rPr lang="fa-IR" dirty="0" smtClean="0">
                <a:cs typeface="B Koodak" panose="00000700000000000000" pitchFamily="2" charset="-78"/>
              </a:rPr>
              <a:t>مصطفی منصوری</a:t>
            </a:r>
            <a:endParaRPr lang="en-US" dirty="0">
              <a:cs typeface="B Koodak" panose="00000700000000000000" pitchFamily="2" charset="-78"/>
            </a:endParaRPr>
          </a:p>
        </p:txBody>
      </p:sp>
    </p:spTree>
    <p:extLst>
      <p:ext uri="{BB962C8B-B14F-4D97-AF65-F5344CB8AC3E}">
        <p14:creationId xmlns:p14="http://schemas.microsoft.com/office/powerpoint/2010/main" val="2130755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63265" y="2590118"/>
            <a:ext cx="2315057" cy="830997"/>
          </a:xfrm>
          <a:prstGeom prst="rect">
            <a:avLst/>
          </a:prstGeom>
          <a:noFill/>
        </p:spPr>
        <p:txBody>
          <a:bodyPr wrap="none" lIns="91440" tIns="45720" rIns="91440" bIns="45720">
            <a:spAutoFit/>
          </a:bodyPr>
          <a:lstStyle/>
          <a:p>
            <a:pPr algn="ctr"/>
            <a:r>
              <a:rPr lang="fa-IR" sz="2800" dirty="0" smtClean="0">
                <a:ln w="0"/>
                <a:effectLst>
                  <a:outerShdw blurRad="38100" dist="19050" dir="2700000" algn="tl" rotWithShape="0">
                    <a:schemeClr val="dk1">
                      <a:alpha val="40000"/>
                    </a:schemeClr>
                  </a:outerShdw>
                </a:effectLst>
                <a:latin typeface="2  Titr"/>
              </a:rPr>
              <a:t>تحلیل رویکرد اول</a:t>
            </a:r>
          </a:p>
          <a:p>
            <a:pPr algn="ctr"/>
            <a:r>
              <a:rPr lang="fa-IR" sz="2000" dirty="0" smtClean="0">
                <a:ln w="0"/>
                <a:effectLst>
                  <a:outerShdw blurRad="38100" dist="19050" dir="2700000" algn="tl" rotWithShape="0">
                    <a:schemeClr val="dk1">
                      <a:alpha val="40000"/>
                    </a:schemeClr>
                  </a:outerShdw>
                </a:effectLst>
                <a:latin typeface="2  Titr"/>
              </a:rPr>
              <a:t>(اینکه یک اتفاق بوده )</a:t>
            </a:r>
            <a:endParaRPr lang="en-US" sz="2000" dirty="0">
              <a:ln w="0"/>
              <a:effectLst>
                <a:outerShdw blurRad="38100" dist="19050" dir="2700000" algn="tl" rotWithShape="0">
                  <a:schemeClr val="dk1">
                    <a:alpha val="40000"/>
                  </a:schemeClr>
                </a:outerShdw>
              </a:effectLst>
              <a:latin typeface="2  Titr"/>
            </a:endParaRPr>
          </a:p>
        </p:txBody>
      </p:sp>
      <p:sp>
        <p:nvSpPr>
          <p:cNvPr id="5" name="Rectangle 4"/>
          <p:cNvSpPr/>
          <p:nvPr/>
        </p:nvSpPr>
        <p:spPr>
          <a:xfrm>
            <a:off x="6420032" y="984263"/>
            <a:ext cx="3419526" cy="646331"/>
          </a:xfrm>
          <a:prstGeom prst="rect">
            <a:avLst/>
          </a:prstGeom>
          <a:noFill/>
        </p:spPr>
        <p:txBody>
          <a:bodyPr wrap="none" lIns="91440" tIns="45720" rIns="91440" bIns="45720">
            <a:spAutoFit/>
          </a:bodyPr>
          <a:lstStyle/>
          <a:p>
            <a:pPr algn="ctr"/>
            <a:r>
              <a:rPr lang="fa-IR" sz="3600" dirty="0" smtClean="0">
                <a:ln w="0"/>
                <a:effectLst>
                  <a:outerShdw blurRad="38100" dist="19050" dir="2700000" algn="tl" rotWithShape="0">
                    <a:schemeClr val="dk1">
                      <a:alpha val="40000"/>
                    </a:schemeClr>
                  </a:outerShdw>
                </a:effectLst>
              </a:rPr>
              <a:t>بهره برداری معاندین </a:t>
            </a:r>
            <a:endParaRPr lang="en-US" sz="6000" dirty="0">
              <a:ln w="0"/>
              <a:effectLst>
                <a:outerShdw blurRad="38100" dist="19050" dir="2700000" algn="tl" rotWithShape="0">
                  <a:schemeClr val="dk1">
                    <a:alpha val="40000"/>
                  </a:schemeClr>
                </a:outerShdw>
              </a:effectLst>
            </a:endParaRPr>
          </a:p>
        </p:txBody>
      </p:sp>
      <p:sp>
        <p:nvSpPr>
          <p:cNvPr id="6" name="Rectangle 5"/>
          <p:cNvSpPr/>
          <p:nvPr/>
        </p:nvSpPr>
        <p:spPr>
          <a:xfrm>
            <a:off x="7350759" y="2574430"/>
            <a:ext cx="1398140" cy="1015663"/>
          </a:xfrm>
          <a:prstGeom prst="rect">
            <a:avLst/>
          </a:prstGeom>
          <a:noFill/>
        </p:spPr>
        <p:txBody>
          <a:bodyPr wrap="none" lIns="91440" tIns="45720" rIns="91440" bIns="45720">
            <a:spAutoFit/>
          </a:bodyPr>
          <a:lstStyle/>
          <a:p>
            <a:pPr algn="ctr"/>
            <a:r>
              <a:rPr lang="fa-IR" sz="6000" dirty="0" smtClean="0">
                <a:ln w="0"/>
                <a:effectLst>
                  <a:outerShdw blurRad="38100" dist="19050" dir="2700000" algn="tl" rotWithShape="0">
                    <a:schemeClr val="dk1">
                      <a:alpha val="40000"/>
                    </a:schemeClr>
                  </a:outerShdw>
                </a:effectLst>
              </a:rPr>
              <a:t>هدف</a:t>
            </a:r>
            <a:endParaRPr lang="en-US" sz="6000" dirty="0">
              <a:ln w="0"/>
              <a:effectLst>
                <a:outerShdw blurRad="38100" dist="19050" dir="2700000" algn="tl" rotWithShape="0">
                  <a:schemeClr val="dk1">
                    <a:alpha val="40000"/>
                  </a:schemeClr>
                </a:outerShdw>
              </a:effectLst>
            </a:endParaRPr>
          </a:p>
        </p:txBody>
      </p:sp>
      <p:sp>
        <p:nvSpPr>
          <p:cNvPr id="7" name="Rectangle 6"/>
          <p:cNvSpPr/>
          <p:nvPr/>
        </p:nvSpPr>
        <p:spPr>
          <a:xfrm>
            <a:off x="6032585" y="3662230"/>
            <a:ext cx="2015296" cy="1015663"/>
          </a:xfrm>
          <a:prstGeom prst="rect">
            <a:avLst/>
          </a:prstGeom>
          <a:noFill/>
        </p:spPr>
        <p:txBody>
          <a:bodyPr wrap="none" lIns="91440" tIns="45720" rIns="91440" bIns="45720">
            <a:spAutoFit/>
          </a:bodyPr>
          <a:lstStyle/>
          <a:p>
            <a:pPr algn="ctr"/>
            <a:r>
              <a:rPr lang="fa-IR" sz="6000" dirty="0" smtClean="0">
                <a:ln w="0"/>
                <a:effectLst>
                  <a:outerShdw blurRad="38100" dist="19050" dir="2700000" algn="tl" rotWithShape="0">
                    <a:schemeClr val="dk1">
                      <a:alpha val="40000"/>
                    </a:schemeClr>
                  </a:outerShdw>
                </a:effectLst>
              </a:rPr>
              <a:t>راهکار</a:t>
            </a:r>
            <a:endParaRPr lang="en-US" sz="6000" dirty="0">
              <a:ln w="0"/>
              <a:effectLst>
                <a:outerShdw blurRad="38100" dist="19050" dir="2700000" algn="tl" rotWithShape="0">
                  <a:schemeClr val="dk1">
                    <a:alpha val="40000"/>
                  </a:schemeClr>
                </a:outerShdw>
              </a:effectLst>
            </a:endParaRPr>
          </a:p>
        </p:txBody>
      </p:sp>
      <p:sp>
        <p:nvSpPr>
          <p:cNvPr id="8" name="Rectangle 7"/>
          <p:cNvSpPr/>
          <p:nvPr/>
        </p:nvSpPr>
        <p:spPr>
          <a:xfrm>
            <a:off x="7350759" y="5842337"/>
            <a:ext cx="1439818" cy="1015663"/>
          </a:xfrm>
          <a:prstGeom prst="rect">
            <a:avLst/>
          </a:prstGeom>
          <a:noFill/>
        </p:spPr>
        <p:txBody>
          <a:bodyPr wrap="none" lIns="91440" tIns="45720" rIns="91440" bIns="45720">
            <a:spAutoFit/>
          </a:bodyPr>
          <a:lstStyle/>
          <a:p>
            <a:pPr algn="ctr"/>
            <a:r>
              <a:rPr lang="fa-IR" sz="6000" dirty="0" smtClean="0">
                <a:ln w="0"/>
                <a:effectLst>
                  <a:outerShdw blurRad="38100" dist="19050" dir="2700000" algn="tl" rotWithShape="0">
                    <a:schemeClr val="dk1">
                      <a:alpha val="40000"/>
                    </a:schemeClr>
                  </a:outerShdw>
                </a:effectLst>
              </a:rPr>
              <a:t>دلایل</a:t>
            </a:r>
            <a:endParaRPr lang="en-US" sz="6000" dirty="0">
              <a:ln w="0"/>
              <a:effectLst>
                <a:outerShdw blurRad="38100" dist="19050" dir="2700000" algn="tl" rotWithShape="0">
                  <a:schemeClr val="dk1">
                    <a:alpha val="40000"/>
                  </a:schemeClr>
                </a:outerShdw>
              </a:effectLst>
            </a:endParaRPr>
          </a:p>
        </p:txBody>
      </p:sp>
      <p:cxnSp>
        <p:nvCxnSpPr>
          <p:cNvPr id="10" name="Straight Arrow Connector 9"/>
          <p:cNvCxnSpPr>
            <a:stCxn id="4" idx="1"/>
            <a:endCxn id="5" idx="3"/>
          </p:cNvCxnSpPr>
          <p:nvPr/>
        </p:nvCxnSpPr>
        <p:spPr>
          <a:xfrm flipH="1" flipV="1">
            <a:off x="9839558" y="1307429"/>
            <a:ext cx="23707" cy="1698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8790577" y="3005617"/>
            <a:ext cx="1194032" cy="78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1"/>
          </p:cNvCxnSpPr>
          <p:nvPr/>
        </p:nvCxnSpPr>
        <p:spPr>
          <a:xfrm flipH="1">
            <a:off x="8129795" y="3005617"/>
            <a:ext cx="1733470" cy="1131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 idx="1"/>
            <a:endCxn id="8" idx="3"/>
          </p:cNvCxnSpPr>
          <p:nvPr/>
        </p:nvCxnSpPr>
        <p:spPr>
          <a:xfrm flipH="1">
            <a:off x="8790577" y="3005617"/>
            <a:ext cx="1072688" cy="3344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309170" y="302786"/>
            <a:ext cx="4110421" cy="523220"/>
          </a:xfrm>
          <a:prstGeom prst="rect">
            <a:avLst/>
          </a:prstGeom>
          <a:noFill/>
        </p:spPr>
        <p:txBody>
          <a:bodyPr wrap="none" lIns="91440" tIns="45720" rIns="91440" bIns="45720">
            <a:spAutoFit/>
          </a:bodyPr>
          <a:lstStyle/>
          <a:p>
            <a:pPr algn="ctr"/>
            <a:r>
              <a:rPr lang="fa-IR" sz="2800" dirty="0" smtClean="0">
                <a:ln w="0"/>
                <a:effectLst>
                  <a:outerShdw blurRad="38100" dist="19050" dir="2700000" algn="tl" rotWithShape="0">
                    <a:schemeClr val="dk1">
                      <a:alpha val="40000"/>
                    </a:schemeClr>
                  </a:outerShdw>
                </a:effectLst>
              </a:rPr>
              <a:t>بسیج همه رسانه های وابسته شان </a:t>
            </a:r>
            <a:endParaRPr lang="en-US" sz="2800" dirty="0">
              <a:ln w="0"/>
              <a:effectLst>
                <a:outerShdw blurRad="38100" dist="19050" dir="2700000" algn="tl" rotWithShape="0">
                  <a:schemeClr val="dk1">
                    <a:alpha val="40000"/>
                  </a:schemeClr>
                </a:outerShdw>
              </a:effectLst>
            </a:endParaRPr>
          </a:p>
        </p:txBody>
      </p:sp>
      <p:sp>
        <p:nvSpPr>
          <p:cNvPr id="18" name="Rectangle 17"/>
          <p:cNvSpPr/>
          <p:nvPr/>
        </p:nvSpPr>
        <p:spPr>
          <a:xfrm>
            <a:off x="418703" y="1078727"/>
            <a:ext cx="4702811" cy="892552"/>
          </a:xfrm>
          <a:prstGeom prst="rect">
            <a:avLst/>
          </a:prstGeom>
          <a:noFill/>
        </p:spPr>
        <p:txBody>
          <a:bodyPr wrap="square" lIns="91440" tIns="45720" rIns="91440" bIns="45720">
            <a:spAutoFit/>
          </a:bodyPr>
          <a:lstStyle/>
          <a:p>
            <a:pPr algn="ctr"/>
            <a:r>
              <a:rPr lang="fa-IR" sz="2800" dirty="0">
                <a:ln w="0"/>
                <a:effectLst>
                  <a:outerShdw blurRad="38100" dist="19050" dir="2700000" algn="tl" rotWithShape="0">
                    <a:schemeClr val="dk1">
                      <a:alpha val="40000"/>
                    </a:schemeClr>
                  </a:outerShdw>
                </a:effectLst>
              </a:rPr>
              <a:t>ه</a:t>
            </a:r>
            <a:r>
              <a:rPr lang="fa-IR" sz="2400" dirty="0">
                <a:ln w="0"/>
                <a:effectLst>
                  <a:outerShdw blurRad="38100" dist="19050" dir="2700000" algn="tl" rotWithShape="0">
                    <a:schemeClr val="dk1">
                      <a:alpha val="40000"/>
                    </a:schemeClr>
                  </a:outerShdw>
                </a:effectLst>
              </a:rPr>
              <a:t>م افزایی </a:t>
            </a:r>
            <a:r>
              <a:rPr lang="fa-IR" sz="2400" dirty="0" smtClean="0">
                <a:ln w="0"/>
                <a:effectLst>
                  <a:outerShdw blurRad="38100" dist="19050" dir="2700000" algn="tl" rotWithShape="0">
                    <a:schemeClr val="dk1">
                      <a:alpha val="40000"/>
                    </a:schemeClr>
                  </a:outerShdw>
                </a:effectLst>
              </a:rPr>
              <a:t>واتحاد اولیه سلطنت طلب و منافقین و تجزیه طلب و فمنیست و...</a:t>
            </a:r>
            <a:r>
              <a:rPr lang="fa-IR" sz="1600" dirty="0" smtClean="0">
                <a:ln w="0"/>
                <a:effectLst>
                  <a:outerShdw blurRad="38100" dist="19050" dir="2700000" algn="tl" rotWithShape="0">
                    <a:schemeClr val="dk1">
                      <a:alpha val="40000"/>
                    </a:schemeClr>
                  </a:outerShdw>
                </a:effectLst>
              </a:rPr>
              <a:t> هرچند زودگذر وگذرابود</a:t>
            </a:r>
            <a:endParaRPr lang="en-US" dirty="0">
              <a:ln w="0"/>
              <a:effectLst>
                <a:outerShdw blurRad="38100" dist="19050" dir="2700000" algn="tl" rotWithShape="0">
                  <a:schemeClr val="dk1">
                    <a:alpha val="40000"/>
                  </a:schemeClr>
                </a:outerShdw>
              </a:effectLst>
            </a:endParaRPr>
          </a:p>
        </p:txBody>
      </p:sp>
      <p:sp>
        <p:nvSpPr>
          <p:cNvPr id="20" name="Rectangle 19"/>
          <p:cNvSpPr/>
          <p:nvPr/>
        </p:nvSpPr>
        <p:spPr>
          <a:xfrm>
            <a:off x="659568" y="2253222"/>
            <a:ext cx="4937766" cy="830997"/>
          </a:xfrm>
          <a:prstGeom prst="rect">
            <a:avLst/>
          </a:prstGeom>
          <a:noFill/>
        </p:spPr>
        <p:txBody>
          <a:bodyPr wrap="square" lIns="91440" tIns="45720" rIns="91440" bIns="45720">
            <a:spAutoFit/>
          </a:bodyPr>
          <a:lstStyle/>
          <a:p>
            <a:pPr algn="ctr"/>
            <a:r>
              <a:rPr lang="fa-IR" sz="2400" dirty="0" smtClean="0">
                <a:ln w="0"/>
                <a:effectLst>
                  <a:outerShdw blurRad="38100" dist="19050" dir="2700000" algn="tl" rotWithShape="0">
                    <a:schemeClr val="dk1">
                      <a:alpha val="40000"/>
                    </a:schemeClr>
                  </a:outerShdw>
                </a:effectLst>
              </a:rPr>
              <a:t>پای کار آوردن ظرفیت ها برای احیای پروژه ققنوس</a:t>
            </a:r>
            <a:endParaRPr lang="en-US" sz="2400" dirty="0">
              <a:ln w="0"/>
              <a:effectLst>
                <a:outerShdw blurRad="38100" dist="19050" dir="2700000" algn="tl" rotWithShape="0">
                  <a:schemeClr val="dk1">
                    <a:alpha val="40000"/>
                  </a:schemeClr>
                </a:outerShdw>
              </a:effectLst>
            </a:endParaRPr>
          </a:p>
        </p:txBody>
      </p:sp>
      <p:sp>
        <p:nvSpPr>
          <p:cNvPr id="24" name="Rectangle 23"/>
          <p:cNvSpPr/>
          <p:nvPr/>
        </p:nvSpPr>
        <p:spPr>
          <a:xfrm>
            <a:off x="821117" y="3044918"/>
            <a:ext cx="5230972" cy="646331"/>
          </a:xfrm>
          <a:prstGeom prst="rect">
            <a:avLst/>
          </a:prstGeom>
          <a:noFill/>
        </p:spPr>
        <p:txBody>
          <a:bodyPr wrap="square" lIns="91440" tIns="45720" rIns="91440" bIns="45720">
            <a:spAutoFit/>
          </a:bodyPr>
          <a:lstStyle/>
          <a:p>
            <a:r>
              <a:rPr lang="fa-IR" sz="3600" dirty="0" smtClean="0">
                <a:ln w="0"/>
                <a:effectLst>
                  <a:outerShdw blurRad="38100" dist="19050" dir="2700000" algn="tl" rotWithShape="0">
                    <a:schemeClr val="dk1">
                      <a:alpha val="40000"/>
                    </a:schemeClr>
                  </a:outerShdw>
                </a:effectLst>
              </a:rPr>
              <a:t>براندازی  </a:t>
            </a:r>
            <a:endParaRPr lang="en-US" sz="3600" dirty="0">
              <a:ln w="0"/>
              <a:effectLst>
                <a:outerShdw blurRad="38100" dist="19050" dir="2700000" algn="tl" rotWithShape="0">
                  <a:schemeClr val="dk1">
                    <a:alpha val="40000"/>
                  </a:schemeClr>
                </a:outerShdw>
              </a:effectLst>
            </a:endParaRPr>
          </a:p>
        </p:txBody>
      </p:sp>
      <p:sp>
        <p:nvSpPr>
          <p:cNvPr id="27" name="Rectangle 26"/>
          <p:cNvSpPr/>
          <p:nvPr/>
        </p:nvSpPr>
        <p:spPr>
          <a:xfrm>
            <a:off x="313608" y="3906452"/>
            <a:ext cx="5606203" cy="461665"/>
          </a:xfrm>
          <a:prstGeom prst="rect">
            <a:avLst/>
          </a:prstGeom>
          <a:noFill/>
        </p:spPr>
        <p:txBody>
          <a:bodyPr wrap="square" lIns="91440" tIns="45720" rIns="91440" bIns="45720">
            <a:spAutoFit/>
          </a:bodyPr>
          <a:lstStyle/>
          <a:p>
            <a:r>
              <a:rPr lang="fa-IR" sz="2400" dirty="0">
                <a:ln w="0"/>
                <a:effectLst>
                  <a:outerShdw blurRad="38100" dist="19050" dir="2700000" algn="tl" rotWithShape="0">
                    <a:schemeClr val="dk1">
                      <a:alpha val="40000"/>
                    </a:schemeClr>
                  </a:outerShdw>
                </a:effectLst>
              </a:rPr>
              <a:t> </a:t>
            </a:r>
            <a:r>
              <a:rPr lang="fa-IR" sz="2000" dirty="0" smtClean="0">
                <a:ln w="0"/>
                <a:effectLst>
                  <a:outerShdw blurRad="38100" dist="19050" dir="2700000" algn="tl" rotWithShape="0">
                    <a:schemeClr val="dk1">
                      <a:alpha val="40000"/>
                    </a:schemeClr>
                  </a:outerShdw>
                </a:effectLst>
              </a:rPr>
              <a:t>اجرای بخشی از پروژه ققنوس و استفاده از ظرفیت زن</a:t>
            </a:r>
            <a:endParaRPr lang="en-US" sz="2000" dirty="0">
              <a:ln w="0"/>
              <a:effectLst>
                <a:outerShdw blurRad="38100" dist="19050" dir="2700000" algn="tl" rotWithShape="0">
                  <a:schemeClr val="dk1">
                    <a:alpha val="40000"/>
                  </a:schemeClr>
                </a:outerShdw>
              </a:effectLst>
            </a:endParaRPr>
          </a:p>
        </p:txBody>
      </p:sp>
      <p:sp>
        <p:nvSpPr>
          <p:cNvPr id="28" name="Rectangle 27"/>
          <p:cNvSpPr/>
          <p:nvPr/>
        </p:nvSpPr>
        <p:spPr>
          <a:xfrm>
            <a:off x="313608" y="4805862"/>
            <a:ext cx="6256180" cy="830997"/>
          </a:xfrm>
          <a:prstGeom prst="rect">
            <a:avLst/>
          </a:prstGeom>
          <a:noFill/>
        </p:spPr>
        <p:txBody>
          <a:bodyPr wrap="square" lIns="91440" tIns="45720" rIns="91440" bIns="45720">
            <a:spAutoFit/>
          </a:bodyPr>
          <a:lstStyle/>
          <a:p>
            <a:r>
              <a:rPr lang="fa-IR" sz="2400" dirty="0" smtClean="0">
                <a:ln w="0"/>
                <a:effectLst>
                  <a:outerShdw blurRad="38100" dist="19050" dir="2700000" algn="tl" rotWithShape="0">
                    <a:schemeClr val="dk1">
                      <a:alpha val="40000"/>
                    </a:schemeClr>
                  </a:outerShdw>
                </a:effectLst>
              </a:rPr>
              <a:t>حضور زنان همیشه نشانه اجتماعی نشان دادن تجمعات بوده . در این مورد خاص این ظرفیت آماده ومهیاست</a:t>
            </a:r>
            <a:endParaRPr lang="en-US" sz="2400" dirty="0">
              <a:ln w="0"/>
              <a:effectLst>
                <a:outerShdw blurRad="38100" dist="19050" dir="2700000" algn="tl" rotWithShape="0">
                  <a:schemeClr val="dk1">
                    <a:alpha val="40000"/>
                  </a:schemeClr>
                </a:outerShdw>
              </a:effectLst>
            </a:endParaRPr>
          </a:p>
        </p:txBody>
      </p:sp>
      <p:sp>
        <p:nvSpPr>
          <p:cNvPr id="29" name="Rectangle 28"/>
          <p:cNvSpPr/>
          <p:nvPr/>
        </p:nvSpPr>
        <p:spPr>
          <a:xfrm>
            <a:off x="1212960" y="5639239"/>
            <a:ext cx="5230972" cy="461665"/>
          </a:xfrm>
          <a:prstGeom prst="rect">
            <a:avLst/>
          </a:prstGeom>
          <a:noFill/>
        </p:spPr>
        <p:txBody>
          <a:bodyPr wrap="square" lIns="91440" tIns="45720" rIns="91440" bIns="45720">
            <a:spAutoFit/>
          </a:bodyPr>
          <a:lstStyle/>
          <a:p>
            <a:r>
              <a:rPr lang="fa-IR" sz="2400" dirty="0" smtClean="0">
                <a:ln w="0"/>
                <a:effectLst>
                  <a:outerShdw blurRad="38100" dist="19050" dir="2700000" algn="tl" rotWithShape="0">
                    <a:schemeClr val="dk1">
                      <a:alpha val="40000"/>
                    </a:schemeClr>
                  </a:outerShdw>
                </a:effectLst>
              </a:rPr>
              <a:t>زنان بعلت عاطفی بودن بهتر کنترل می شوند</a:t>
            </a:r>
            <a:endParaRPr lang="en-US" sz="2400" dirty="0">
              <a:ln w="0"/>
              <a:effectLst>
                <a:outerShdw blurRad="38100" dist="19050" dir="2700000" algn="tl" rotWithShape="0">
                  <a:schemeClr val="dk1">
                    <a:alpha val="40000"/>
                  </a:schemeClr>
                </a:outerShdw>
              </a:effectLst>
            </a:endParaRPr>
          </a:p>
        </p:txBody>
      </p:sp>
      <p:cxnSp>
        <p:nvCxnSpPr>
          <p:cNvPr id="31" name="Straight Arrow Connector 30"/>
          <p:cNvCxnSpPr/>
          <p:nvPr/>
        </p:nvCxnSpPr>
        <p:spPr>
          <a:xfrm flipH="1">
            <a:off x="6116131" y="3232949"/>
            <a:ext cx="1234628" cy="10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1"/>
            <a:endCxn id="17" idx="3"/>
          </p:cNvCxnSpPr>
          <p:nvPr/>
        </p:nvCxnSpPr>
        <p:spPr>
          <a:xfrm flipH="1" flipV="1">
            <a:off x="5419591" y="564396"/>
            <a:ext cx="1000441" cy="743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5" idx="1"/>
          </p:cNvCxnSpPr>
          <p:nvPr/>
        </p:nvCxnSpPr>
        <p:spPr>
          <a:xfrm flipH="1">
            <a:off x="5171607" y="1307429"/>
            <a:ext cx="1248425" cy="11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621233" y="1291741"/>
            <a:ext cx="822699" cy="12826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7" idx="1"/>
            <a:endCxn id="27" idx="3"/>
          </p:cNvCxnSpPr>
          <p:nvPr/>
        </p:nvCxnSpPr>
        <p:spPr>
          <a:xfrm flipH="1" flipV="1">
            <a:off x="5919811" y="4137285"/>
            <a:ext cx="112774" cy="32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8" idx="1"/>
          </p:cNvCxnSpPr>
          <p:nvPr/>
        </p:nvCxnSpPr>
        <p:spPr>
          <a:xfrm flipH="1" flipV="1">
            <a:off x="6610662" y="5036695"/>
            <a:ext cx="740097" cy="1313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6373223" y="6313239"/>
            <a:ext cx="986021" cy="193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13608" y="6022471"/>
            <a:ext cx="6059615" cy="369332"/>
          </a:xfrm>
          <a:prstGeom prst="rect">
            <a:avLst/>
          </a:prstGeom>
          <a:noFill/>
        </p:spPr>
        <p:txBody>
          <a:bodyPr wrap="square" lIns="91440" tIns="45720" rIns="91440" bIns="45720">
            <a:spAutoFit/>
          </a:bodyPr>
          <a:lstStyle/>
          <a:p>
            <a:r>
              <a:rPr lang="fa-IR" dirty="0" smtClean="0">
                <a:ln w="0"/>
                <a:effectLst>
                  <a:outerShdw blurRad="38100" dist="19050" dir="2700000" algn="tl" rotWithShape="0">
                    <a:schemeClr val="dk1">
                      <a:alpha val="40000"/>
                    </a:schemeClr>
                  </a:outerShdw>
                </a:effectLst>
              </a:rPr>
              <a:t>بامظلوم نمایی حضور زنان و از طرفی برخورد پلیس، تجمعات بیشتر میشود</a:t>
            </a:r>
            <a:endParaRPr lang="en-US" dirty="0">
              <a:ln w="0"/>
              <a:effectLst>
                <a:outerShdw blurRad="38100" dist="19050" dir="2700000" algn="tl" rotWithShape="0">
                  <a:schemeClr val="dk1">
                    <a:alpha val="40000"/>
                  </a:schemeClr>
                </a:outerShdw>
              </a:effectLst>
            </a:endParaRPr>
          </a:p>
        </p:txBody>
      </p:sp>
      <p:sp>
        <p:nvSpPr>
          <p:cNvPr id="52" name="Rectangle 51"/>
          <p:cNvSpPr/>
          <p:nvPr/>
        </p:nvSpPr>
        <p:spPr>
          <a:xfrm>
            <a:off x="659569" y="6304123"/>
            <a:ext cx="5629326" cy="400110"/>
          </a:xfrm>
          <a:prstGeom prst="rect">
            <a:avLst/>
          </a:prstGeom>
          <a:noFill/>
        </p:spPr>
        <p:txBody>
          <a:bodyPr wrap="square" lIns="91440" tIns="45720" rIns="91440" bIns="45720">
            <a:spAutoFit/>
          </a:bodyPr>
          <a:lstStyle/>
          <a:p>
            <a:r>
              <a:rPr lang="fa-IR" sz="2000" dirty="0" smtClean="0">
                <a:ln w="0"/>
                <a:effectLst>
                  <a:outerShdw blurRad="38100" dist="19050" dir="2700000" algn="tl" rotWithShape="0">
                    <a:schemeClr val="dk1">
                      <a:alpha val="40000"/>
                    </a:schemeClr>
                  </a:outerShdw>
                </a:effectLst>
              </a:rPr>
              <a:t>خانواده های نگرانِ این زنان مجبورا وارد جمعیت خواهندشد</a:t>
            </a:r>
            <a:endParaRPr lang="en-US" sz="2000" dirty="0">
              <a:ln w="0"/>
              <a:effectLst>
                <a:outerShdw blurRad="38100" dist="19050" dir="2700000" algn="tl" rotWithShape="0">
                  <a:schemeClr val="dk1">
                    <a:alpha val="40000"/>
                  </a:schemeClr>
                </a:outerShdw>
              </a:effectLst>
            </a:endParaRPr>
          </a:p>
        </p:txBody>
      </p:sp>
      <p:cxnSp>
        <p:nvCxnSpPr>
          <p:cNvPr id="53" name="Straight Arrow Connector 52"/>
          <p:cNvCxnSpPr>
            <a:stCxn id="8" idx="1"/>
            <a:endCxn id="29" idx="3"/>
          </p:cNvCxnSpPr>
          <p:nvPr/>
        </p:nvCxnSpPr>
        <p:spPr>
          <a:xfrm flipH="1" flipV="1">
            <a:off x="6443932" y="5870072"/>
            <a:ext cx="906827" cy="480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46" idx="3"/>
          </p:cNvCxnSpPr>
          <p:nvPr/>
        </p:nvCxnSpPr>
        <p:spPr>
          <a:xfrm flipH="1" flipV="1">
            <a:off x="6373223" y="6207137"/>
            <a:ext cx="953638" cy="159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308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982203" y="1854403"/>
            <a:ext cx="3054899" cy="298543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sz="3200" b="1" spc="50" dirty="0" smtClean="0">
                <a:ln w="11430"/>
                <a:solidFill>
                  <a:prstClr val="black"/>
                </a:solidFill>
              </a:rPr>
              <a:t>تحلیل رویکرد دوم:</a:t>
            </a:r>
          </a:p>
          <a:p>
            <a:pPr algn="ctr"/>
            <a:endParaRPr lang="fa-IR" sz="3200" b="1" spc="50" dirty="0" smtClean="0">
              <a:ln w="11430"/>
              <a:solidFill>
                <a:prstClr val="black"/>
              </a:solidFill>
            </a:endParaRPr>
          </a:p>
          <a:p>
            <a:pPr algn="ctr"/>
            <a:r>
              <a:rPr lang="fa-IR" sz="2800" b="1" spc="50" dirty="0" smtClean="0">
                <a:ln w="11430"/>
                <a:solidFill>
                  <a:prstClr val="black"/>
                </a:solidFill>
              </a:rPr>
              <a:t>یک اتفاق ساده نبوده </a:t>
            </a:r>
          </a:p>
          <a:p>
            <a:pPr algn="ctr"/>
            <a:r>
              <a:rPr lang="fa-IR" sz="3200" b="1" spc="50" dirty="0" smtClean="0">
                <a:ln w="11430"/>
                <a:solidFill>
                  <a:prstClr val="black"/>
                </a:solidFill>
              </a:rPr>
              <a:t>و منطبق بر سناریویی </a:t>
            </a:r>
          </a:p>
          <a:p>
            <a:pPr algn="ctr"/>
            <a:r>
              <a:rPr lang="fa-IR" sz="3200" b="1" spc="50" dirty="0" smtClean="0">
                <a:ln w="11430"/>
                <a:solidFill>
                  <a:prstClr val="black"/>
                </a:solidFill>
              </a:rPr>
              <a:t>سیاسی-امنیتی است </a:t>
            </a:r>
            <a:endParaRPr lang="en-US" sz="3200" b="1" spc="50" dirty="0">
              <a:ln w="11430"/>
              <a:solidFill>
                <a:prstClr val="black"/>
              </a:solidFill>
            </a:endParaRPr>
          </a:p>
        </p:txBody>
      </p:sp>
      <p:cxnSp>
        <p:nvCxnSpPr>
          <p:cNvPr id="10" name="Straight Arrow Connector 9"/>
          <p:cNvCxnSpPr>
            <a:stCxn id="8" idx="1"/>
            <a:endCxn id="15" idx="3"/>
          </p:cNvCxnSpPr>
          <p:nvPr/>
        </p:nvCxnSpPr>
        <p:spPr>
          <a:xfrm flipH="1" flipV="1">
            <a:off x="7239008" y="901029"/>
            <a:ext cx="1743195" cy="244609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a:stCxn id="8" idx="1"/>
          </p:cNvCxnSpPr>
          <p:nvPr/>
        </p:nvCxnSpPr>
        <p:spPr>
          <a:xfrm flipH="1">
            <a:off x="8110605" y="3347120"/>
            <a:ext cx="871598" cy="260139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4667240" y="423975"/>
            <a:ext cx="2571768"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fa-IR" sz="2800" b="1" dirty="0" smtClean="0">
                <a:ln w="1905"/>
                <a:solidFill>
                  <a:prstClr val="black"/>
                </a:solidFill>
                <a:effectLst>
                  <a:innerShdw blurRad="69850" dist="43180" dir="5400000">
                    <a:srgbClr val="000000">
                      <a:alpha val="65000"/>
                    </a:srgbClr>
                  </a:innerShdw>
                </a:effectLst>
              </a:rPr>
              <a:t>عصبانیت از موفقیت های دولت انقلابی</a:t>
            </a:r>
            <a:endParaRPr lang="fa-IR" sz="2800" b="1" dirty="0">
              <a:ln w="1905"/>
              <a:solidFill>
                <a:prstClr val="black"/>
              </a:solidFill>
              <a:effectLst>
                <a:innerShdw blurRad="69850" dist="43180" dir="5400000">
                  <a:srgbClr val="000000">
                    <a:alpha val="65000"/>
                  </a:srgbClr>
                </a:innerShdw>
              </a:effectLst>
            </a:endParaRPr>
          </a:p>
        </p:txBody>
      </p:sp>
      <p:sp>
        <p:nvSpPr>
          <p:cNvPr id="17" name="TextBox 16"/>
          <p:cNvSpPr txBox="1"/>
          <p:nvPr/>
        </p:nvSpPr>
        <p:spPr>
          <a:xfrm>
            <a:off x="5810248" y="5342508"/>
            <a:ext cx="2286016"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r>
              <a:rPr lang="fa-IR" b="1" dirty="0" smtClean="0">
                <a:solidFill>
                  <a:prstClr val="black"/>
                </a:solidFill>
              </a:rPr>
              <a:t>حضور همه جانبه مخالفان داخلی و شکست خوردگان سیاسی، دوشادوش و در کنارمعاندان ج اا</a:t>
            </a:r>
            <a:endParaRPr lang="fa-IR" b="1" dirty="0">
              <a:solidFill>
                <a:prstClr val="black"/>
              </a:solidFill>
            </a:endParaRPr>
          </a:p>
        </p:txBody>
      </p:sp>
      <p:cxnSp>
        <p:nvCxnSpPr>
          <p:cNvPr id="23" name="Straight Arrow Connector 22"/>
          <p:cNvCxnSpPr>
            <a:stCxn id="15" idx="1"/>
            <a:endCxn id="26" idx="3"/>
          </p:cNvCxnSpPr>
          <p:nvPr/>
        </p:nvCxnSpPr>
        <p:spPr>
          <a:xfrm flipH="1" flipV="1">
            <a:off x="4024298" y="814456"/>
            <a:ext cx="642942" cy="8657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H="1">
            <a:off x="4117683" y="901029"/>
            <a:ext cx="505756" cy="75771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6" name="TextBox 25"/>
          <p:cNvSpPr txBox="1"/>
          <p:nvPr/>
        </p:nvSpPr>
        <p:spPr>
          <a:xfrm>
            <a:off x="342479" y="214291"/>
            <a:ext cx="368181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fa-IR" b="1" dirty="0" smtClean="0">
                <a:solidFill>
                  <a:srgbClr val="FF0000"/>
                </a:solidFill>
              </a:rPr>
              <a:t>دشمن شاهداجرای سیاست های اصولی برای اقتصاد در داخل کشور بود، حال آنکه چالش تورم و ولنگاری در اقتصاد ومعیشت مردم یک دهه است موجب خوشحالی غرب بوده است</a:t>
            </a:r>
            <a:endParaRPr lang="fa-IR" b="1" dirty="0">
              <a:solidFill>
                <a:srgbClr val="FF0000"/>
              </a:solidFill>
            </a:endParaRPr>
          </a:p>
        </p:txBody>
      </p:sp>
      <p:sp>
        <p:nvSpPr>
          <p:cNvPr id="27" name="TextBox 26"/>
          <p:cNvSpPr txBox="1"/>
          <p:nvPr/>
        </p:nvSpPr>
        <p:spPr>
          <a:xfrm>
            <a:off x="342479" y="1539298"/>
            <a:ext cx="3681819"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fa-IR" b="1" dirty="0" smtClean="0">
                <a:solidFill>
                  <a:schemeClr val="accent1">
                    <a:lumMod val="75000"/>
                  </a:schemeClr>
                </a:solidFill>
              </a:rPr>
              <a:t>افزایش اعتماد مردم به دولت انقلابی پس از شکست تمامی فراخوان هایی که دشمنان برای اعتراض قشرهای مختلف صادرکرده بودند.مخصوصا اقداماتی که نشانه تلاش وجدیت دولت بود،مانند جلوگیری ازقطعی برق در تابستان</a:t>
            </a:r>
            <a:endParaRPr lang="fa-IR" b="1" dirty="0">
              <a:solidFill>
                <a:schemeClr val="accent1">
                  <a:lumMod val="75000"/>
                </a:schemeClr>
              </a:solidFill>
            </a:endParaRPr>
          </a:p>
        </p:txBody>
      </p:sp>
      <p:sp>
        <p:nvSpPr>
          <p:cNvPr id="39" name="TextBox 38"/>
          <p:cNvSpPr txBox="1"/>
          <p:nvPr/>
        </p:nvSpPr>
        <p:spPr>
          <a:xfrm>
            <a:off x="435864" y="3430191"/>
            <a:ext cx="423137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fa-IR" sz="1600" b="1" dirty="0" smtClean="0">
                <a:solidFill>
                  <a:prstClr val="black"/>
                </a:solidFill>
              </a:rPr>
              <a:t>حضور بعضی محکومان امنیتی فتنه 88در لحظات اول بستری شدن مرحومه مهسا امینی در بیمارستان کسری</a:t>
            </a:r>
            <a:endParaRPr lang="fa-IR" sz="1600" b="1" dirty="0">
              <a:solidFill>
                <a:prstClr val="black"/>
              </a:solidFill>
            </a:endParaRPr>
          </a:p>
        </p:txBody>
      </p:sp>
      <p:cxnSp>
        <p:nvCxnSpPr>
          <p:cNvPr id="41" name="Straight Arrow Connector 40"/>
          <p:cNvCxnSpPr/>
          <p:nvPr/>
        </p:nvCxnSpPr>
        <p:spPr>
          <a:xfrm flipH="1" flipV="1">
            <a:off x="4667240" y="3634549"/>
            <a:ext cx="1143009" cy="19718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0" name="Straight Arrow Connector 49"/>
          <p:cNvCxnSpPr>
            <a:stCxn id="15" idx="1"/>
          </p:cNvCxnSpPr>
          <p:nvPr/>
        </p:nvCxnSpPr>
        <p:spPr>
          <a:xfrm flipH="1">
            <a:off x="4623438" y="901029"/>
            <a:ext cx="43802" cy="15154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0" name="TextBox 69"/>
          <p:cNvSpPr txBox="1"/>
          <p:nvPr/>
        </p:nvSpPr>
        <p:spPr>
          <a:xfrm>
            <a:off x="4117683" y="2409313"/>
            <a:ext cx="1728481"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fa-IR" sz="1600" b="1" dirty="0">
                <a:solidFill>
                  <a:schemeClr val="accent6">
                    <a:lumMod val="60000"/>
                    <a:lumOff val="40000"/>
                  </a:schemeClr>
                </a:solidFill>
              </a:rPr>
              <a:t>عضویت قطعی در شانگهای و فلج شدن خط تحریم دشمن</a:t>
            </a:r>
          </a:p>
        </p:txBody>
      </p:sp>
      <p:sp>
        <p:nvSpPr>
          <p:cNvPr id="74" name="TextBox 73"/>
          <p:cNvSpPr txBox="1"/>
          <p:nvPr/>
        </p:nvSpPr>
        <p:spPr>
          <a:xfrm>
            <a:off x="6160453" y="2407708"/>
            <a:ext cx="1728481"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fa-IR" sz="1600" b="1" dirty="0" smtClean="0">
                <a:solidFill>
                  <a:schemeClr val="accent3">
                    <a:lumMod val="60000"/>
                    <a:lumOff val="40000"/>
                  </a:schemeClr>
                </a:solidFill>
              </a:rPr>
              <a:t>اجرای سیاست های اقتصادی منطقه محور و اقتدارآفرینی  انقلابی</a:t>
            </a:r>
            <a:endParaRPr lang="fa-IR" sz="1600" b="1" dirty="0">
              <a:solidFill>
                <a:schemeClr val="accent3">
                  <a:lumMod val="60000"/>
                  <a:lumOff val="40000"/>
                </a:schemeClr>
              </a:solidFill>
            </a:endParaRPr>
          </a:p>
        </p:txBody>
      </p:sp>
      <p:sp>
        <p:nvSpPr>
          <p:cNvPr id="80" name="TextBox 79"/>
          <p:cNvSpPr txBox="1"/>
          <p:nvPr/>
        </p:nvSpPr>
        <p:spPr>
          <a:xfrm>
            <a:off x="435864" y="4096607"/>
            <a:ext cx="423137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fa-IR" sz="1600" b="1" dirty="0" smtClean="0">
                <a:solidFill>
                  <a:prstClr val="black"/>
                </a:solidFill>
              </a:rPr>
              <a:t>بیانیه ها و پیام های سران فتنه آمریکایی اسرائیلی88 درمورد مهساامینی که هنوزهم اعلام اشتباه نکرده اند</a:t>
            </a:r>
            <a:endParaRPr lang="fa-IR" sz="1600" b="1" dirty="0">
              <a:solidFill>
                <a:prstClr val="black"/>
              </a:solidFill>
            </a:endParaRPr>
          </a:p>
        </p:txBody>
      </p:sp>
      <p:cxnSp>
        <p:nvCxnSpPr>
          <p:cNvPr id="84" name="Straight Arrow Connector 83"/>
          <p:cNvCxnSpPr>
            <a:endCxn id="80" idx="3"/>
          </p:cNvCxnSpPr>
          <p:nvPr/>
        </p:nvCxnSpPr>
        <p:spPr>
          <a:xfrm flipH="1" flipV="1">
            <a:off x="4667240" y="4388995"/>
            <a:ext cx="1198708" cy="129117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7" name="Straight Arrow Connector 86"/>
          <p:cNvCxnSpPr/>
          <p:nvPr/>
        </p:nvCxnSpPr>
        <p:spPr>
          <a:xfrm flipH="1">
            <a:off x="4796852" y="5706548"/>
            <a:ext cx="1069096" cy="5454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0" name="TextBox 89"/>
          <p:cNvSpPr txBox="1"/>
          <p:nvPr/>
        </p:nvSpPr>
        <p:spPr>
          <a:xfrm>
            <a:off x="386282" y="4849172"/>
            <a:ext cx="4280958"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fa-IR" sz="1500" b="1" dirty="0" smtClean="0">
                <a:solidFill>
                  <a:prstClr val="black"/>
                </a:solidFill>
              </a:rPr>
              <a:t>موضعگیری بعضی سلبریتی ها یی که  احتمالا ربطی به فریب خوردگی ندارد و یا در خارج ایران ساکنند و یا در گذشته نه چندان دور جنبش </a:t>
            </a:r>
            <a:r>
              <a:rPr lang="en-US" sz="1500" b="1" dirty="0" err="1" smtClean="0">
                <a:solidFill>
                  <a:prstClr val="black"/>
                </a:solidFill>
              </a:rPr>
              <a:t>metoo</a:t>
            </a:r>
            <a:r>
              <a:rPr lang="fa-IR" sz="1500" b="1" dirty="0" smtClean="0">
                <a:solidFill>
                  <a:prstClr val="black"/>
                </a:solidFill>
              </a:rPr>
              <a:t> را برای قبح زدایی  و مخالفت با دین را راه اندازی کرده بودند</a:t>
            </a:r>
            <a:endParaRPr lang="fa-IR" sz="1500" b="1" dirty="0">
              <a:solidFill>
                <a:prstClr val="black"/>
              </a:solidFill>
            </a:endParaRPr>
          </a:p>
        </p:txBody>
      </p:sp>
      <p:sp>
        <p:nvSpPr>
          <p:cNvPr id="91" name="TextBox 90"/>
          <p:cNvSpPr txBox="1"/>
          <p:nvPr/>
        </p:nvSpPr>
        <p:spPr>
          <a:xfrm>
            <a:off x="435864" y="5790311"/>
            <a:ext cx="4231376"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fa-IR" b="1" dirty="0" smtClean="0">
                <a:solidFill>
                  <a:prstClr val="black"/>
                </a:solidFill>
              </a:rPr>
              <a:t>موضع گیری های بایدن و ایدی کوهن و... و اقدامات توئیتر و ... که هیچ کدام شان برای اغتشاشات سایر کشورها سابقه نداشته است</a:t>
            </a:r>
            <a:endParaRPr lang="fa-IR" b="1" dirty="0">
              <a:solidFill>
                <a:prstClr val="black"/>
              </a:solidFill>
            </a:endParaRPr>
          </a:p>
        </p:txBody>
      </p:sp>
      <p:cxnSp>
        <p:nvCxnSpPr>
          <p:cNvPr id="120" name="Straight Arrow Connector 119"/>
          <p:cNvCxnSpPr/>
          <p:nvPr/>
        </p:nvCxnSpPr>
        <p:spPr>
          <a:xfrm flipH="1" flipV="1">
            <a:off x="4645339" y="5342508"/>
            <a:ext cx="1169080" cy="3376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Freeform 10"/>
          <p:cNvSpPr/>
          <p:nvPr/>
        </p:nvSpPr>
        <p:spPr>
          <a:xfrm>
            <a:off x="4250191" y="959370"/>
            <a:ext cx="3022916" cy="1439056"/>
          </a:xfrm>
          <a:custGeom>
            <a:avLst/>
            <a:gdLst>
              <a:gd name="connsiteX0" fmla="*/ 396760 w 3022916"/>
              <a:gd name="connsiteY0" fmla="*/ 0 h 1439056"/>
              <a:gd name="connsiteX1" fmla="*/ 201888 w 3022916"/>
              <a:gd name="connsiteY1" fmla="*/ 974361 h 1439056"/>
              <a:gd name="connsiteX2" fmla="*/ 2885127 w 3022916"/>
              <a:gd name="connsiteY2" fmla="*/ 1199214 h 1439056"/>
              <a:gd name="connsiteX3" fmla="*/ 2660275 w 3022916"/>
              <a:gd name="connsiteY3" fmla="*/ 1439056 h 1439056"/>
              <a:gd name="connsiteX4" fmla="*/ 2660275 w 3022916"/>
              <a:gd name="connsiteY4" fmla="*/ 1439056 h 1439056"/>
              <a:gd name="connsiteX5" fmla="*/ 2660275 w 3022916"/>
              <a:gd name="connsiteY5" fmla="*/ 1439056 h 1439056"/>
              <a:gd name="connsiteX6" fmla="*/ 2660275 w 3022916"/>
              <a:gd name="connsiteY6" fmla="*/ 1439056 h 143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916" h="1439056">
                <a:moveTo>
                  <a:pt x="396760" y="0"/>
                </a:moveTo>
                <a:cubicBezTo>
                  <a:pt x="91960" y="387246"/>
                  <a:pt x="-212840" y="774492"/>
                  <a:pt x="201888" y="974361"/>
                </a:cubicBezTo>
                <a:cubicBezTo>
                  <a:pt x="616616" y="1174230"/>
                  <a:pt x="2475396" y="1121765"/>
                  <a:pt x="2885127" y="1199214"/>
                </a:cubicBezTo>
                <a:cubicBezTo>
                  <a:pt x="3294858" y="1276663"/>
                  <a:pt x="2660275" y="1439056"/>
                  <a:pt x="2660275" y="1439056"/>
                </a:cubicBezTo>
                <a:lnTo>
                  <a:pt x="2660275" y="1439056"/>
                </a:lnTo>
                <a:lnTo>
                  <a:pt x="2660275" y="1439056"/>
                </a:lnTo>
                <a:lnTo>
                  <a:pt x="2660275" y="143905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071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344773" y="524656"/>
            <a:ext cx="5351489" cy="601105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6550702" y="407233"/>
            <a:ext cx="5309015" cy="6128478"/>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26487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48852" y="5092723"/>
            <a:ext cx="2520280" cy="369332"/>
          </a:xfrm>
          <a:prstGeom prst="rect">
            <a:avLst/>
          </a:prstGeom>
          <a:noFill/>
        </p:spPr>
        <p:txBody>
          <a:bodyPr wrap="square" rtlCol="1">
            <a:spAutoFit/>
          </a:bodyPr>
          <a:lstStyle/>
          <a:p>
            <a:pPr algn="ctr" rtl="1"/>
            <a:r>
              <a:rPr lang="fa-IR" dirty="0"/>
              <a:t>هفته دولت 1394</a:t>
            </a:r>
          </a:p>
        </p:txBody>
      </p:sp>
      <p:pic>
        <p:nvPicPr>
          <p:cNvPr id="3074" name="Picture 2" descr="C:\Users\majid\Desktop\فوت مهسا\14010409_03505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415" y="0"/>
            <a:ext cx="484860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jid\Desktop\فوت مهسا\14010606_01508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70" y="329785"/>
            <a:ext cx="6306873" cy="554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285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Titr" panose="00000700000000000000" pitchFamily="2" charset="-78"/>
              </a:rPr>
              <a:t>واقعیت چیست؟</a:t>
            </a:r>
            <a:endParaRPr lang="en-US" dirty="0">
              <a:cs typeface="B Titr" panose="00000700000000000000" pitchFamily="2" charset="-78"/>
            </a:endParaRPr>
          </a:p>
        </p:txBody>
      </p:sp>
      <p:sp>
        <p:nvSpPr>
          <p:cNvPr id="3" name="Content Placeholder 2"/>
          <p:cNvSpPr>
            <a:spLocks noGrp="1"/>
          </p:cNvSpPr>
          <p:nvPr>
            <p:ph idx="1"/>
          </p:nvPr>
        </p:nvSpPr>
        <p:spPr/>
        <p:txBody>
          <a:bodyPr>
            <a:normAutofit lnSpcReduction="10000"/>
          </a:bodyPr>
          <a:lstStyle/>
          <a:p>
            <a:pPr marL="0" indent="0" algn="r">
              <a:buNone/>
            </a:pPr>
            <a:r>
              <a:rPr lang="fa-IR" sz="2800" b="1" dirty="0" smtClean="0">
                <a:cs typeface="B Nazanin" panose="00000400000000000000" pitchFamily="2" charset="-78"/>
              </a:rPr>
              <a:t> </a:t>
            </a:r>
          </a:p>
          <a:p>
            <a:pPr marL="0" indent="0" algn="r">
              <a:buNone/>
            </a:pPr>
            <a:r>
              <a:rPr lang="fa-IR" sz="2800" b="1" dirty="0" smtClean="0">
                <a:cs typeface="B Nazanin" panose="00000400000000000000" pitchFamily="2" charset="-78"/>
              </a:rPr>
              <a:t>فارغ از اختلاف نظرهایی که بین مردم وجود داشت و فارغ از دو رویکرد نقل شده در اسلایدهای قبل، می توان به ضرس قاطع اعلام داشت که حادثه غم انگیز فوت مرحومه مهسا امینی زمینه دخالت آمریکا و سایر کشورهای غربی را فراهم کرد. غربی ها بدنبال حقوق دختری ایرانی نیستند که اگر بودند نباید شاهد مرگ صدها دختر بیمارِ این مرز و بوم بدلیل تحریم دارویی می بودیم و اگر حقوق زنان برای آنان اهمیت داشت نباید همزمان با فوت مهسا امینی دختری در عراق با شلیک مستقیم آمریکایی ها به شهادت می رسید یا در خودِ غرب به شکم زنِ باردار 15 گلوله جنگی شلیک می کردند... </a:t>
            </a:r>
          </a:p>
          <a:p>
            <a:pPr marL="0" indent="0" algn="r">
              <a:buNone/>
            </a:pPr>
            <a:r>
              <a:rPr lang="fa-IR" sz="2800" b="1" dirty="0" smtClean="0">
                <a:cs typeface="B Nazanin" panose="00000400000000000000" pitchFamily="2" charset="-78"/>
              </a:rPr>
              <a:t>طبق گزارشات جهانی سالانه 1320 زن توسط زوج ها یا دوست پسرانشان در آمریکا کشته میشوند. چرا غرب وحشی نبایدبرای این وضعیت متاسف باشد!!!</a:t>
            </a:r>
            <a:endParaRPr lang="fa-IR" sz="2800" b="1" dirty="0">
              <a:cs typeface="B Nazanin" panose="00000400000000000000" pitchFamily="2" charset="-78"/>
            </a:endParaRPr>
          </a:p>
          <a:p>
            <a:pPr marL="0" indent="0" algn="r">
              <a:buNone/>
            </a:pPr>
            <a:endParaRPr lang="fa-IR" sz="2800" b="1" dirty="0" smtClean="0">
              <a:cs typeface="B Nazanin" panose="00000400000000000000" pitchFamily="2" charset="-78"/>
            </a:endParaRPr>
          </a:p>
        </p:txBody>
      </p:sp>
    </p:spTree>
    <p:extLst>
      <p:ext uri="{BB962C8B-B14F-4D97-AF65-F5344CB8AC3E}">
        <p14:creationId xmlns:p14="http://schemas.microsoft.com/office/powerpoint/2010/main" val="4189257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a:cs typeface="B Titr" panose="00000700000000000000" pitchFamily="2" charset="-78"/>
              </a:rPr>
              <a:t>مشکل </a:t>
            </a:r>
            <a:r>
              <a:rPr lang="fa-IR" dirty="0" smtClean="0">
                <a:cs typeface="B Titr" panose="00000700000000000000" pitchFamily="2" charset="-78"/>
              </a:rPr>
              <a:t>برای بودن </a:t>
            </a:r>
            <a:r>
              <a:rPr lang="fa-IR" dirty="0">
                <a:cs typeface="B Titr" panose="00000700000000000000" pitchFamily="2" charset="-78"/>
              </a:rPr>
              <a:t>ایرانِ قوی و عزتمند است</a:t>
            </a:r>
            <a:endParaRPr lang="en-US" dirty="0">
              <a:cs typeface="B Titr" panose="00000700000000000000" pitchFamily="2" charset="-78"/>
            </a:endParaRPr>
          </a:p>
        </p:txBody>
      </p:sp>
      <p:sp>
        <p:nvSpPr>
          <p:cNvPr id="3" name="Content Placeholder 2"/>
          <p:cNvSpPr>
            <a:spLocks noGrp="1"/>
          </p:cNvSpPr>
          <p:nvPr>
            <p:ph idx="1"/>
          </p:nvPr>
        </p:nvSpPr>
        <p:spPr/>
        <p:txBody>
          <a:bodyPr/>
          <a:lstStyle/>
          <a:p>
            <a:pPr algn="justLow" rtl="1"/>
            <a:r>
              <a:rPr lang="fa-IR" dirty="0" smtClean="0"/>
              <a:t>واقعیت این است که دشمنان جمهوری اسلامی و در راس آن ها آمریکا بعنوان شیطان اکبر، با ماهیت جمهوری اسلامی ایران مشکل دارد و دلیل اصلی افول امپراطوری غرب به سرکردگی آمریکا را وجود و بروز انقلاب اسلامی می داند. . تاریخ43ساله دشمنمی های آنها هم نشان داده که این دشمنی ماهُوی متداوم بوده و  در کنار این اصل ثابت شیوه ها و روش های دشمنی تغییر کرده است.</a:t>
            </a:r>
          </a:p>
          <a:p>
            <a:pPr algn="justLow" rtl="1"/>
            <a:r>
              <a:rPr lang="fa-IR" dirty="0"/>
              <a:t>غرب به خوبی متوجه شده که عملا </a:t>
            </a:r>
            <a:r>
              <a:rPr lang="fa-IR" dirty="0" smtClean="0"/>
              <a:t>پیاده سازی نقشه هایش در ایران و حتی منطقه و در یک کلمه زمین </a:t>
            </a:r>
            <a:r>
              <a:rPr lang="fa-IR" dirty="0"/>
              <a:t>زدن جمهوری اسلامی ایران با مولفه های بیرونی امکان پذیر </a:t>
            </a:r>
            <a:r>
              <a:rPr lang="fa-IR" dirty="0" smtClean="0"/>
              <a:t>نیست(این مهم به </a:t>
            </a:r>
            <a:r>
              <a:rPr lang="fa-IR" dirty="0"/>
              <a:t>برکت انقلاب اسلامی و تدابیر امامین </a:t>
            </a:r>
            <a:r>
              <a:rPr lang="fa-IR" dirty="0" smtClean="0"/>
              <a:t>انقلاب بدست آمد. </a:t>
            </a:r>
            <a:r>
              <a:rPr lang="fa-IR" dirty="0"/>
              <a:t>ایرانی که در طی 200سال گذشته بدلیل بی کفایتی پادشاهان وابسته  هر روز به بهانه ای مرزهایش کوچک و کوچک تر می شد و هر قدرتی اراده </a:t>
            </a:r>
            <a:r>
              <a:rPr lang="fa-IR" dirty="0" smtClean="0"/>
              <a:t>خودش </a:t>
            </a:r>
            <a:r>
              <a:rPr lang="fa-IR" dirty="0"/>
              <a:t>را براحتی دراین مرز و بوم  پیاده سازی میکرد و در اثر همین وادادگی </a:t>
            </a:r>
            <a:r>
              <a:rPr lang="fa-IR" dirty="0" smtClean="0"/>
              <a:t>ها مساحت نقشه </a:t>
            </a:r>
            <a:r>
              <a:rPr lang="fa-IR" dirty="0"/>
              <a:t>کشور  در حدود 3برابر کوچک </a:t>
            </a:r>
            <a:r>
              <a:rPr lang="fa-IR" dirty="0" smtClean="0"/>
              <a:t>شد به برکت انقلاب مردم و هدایت داهیانه رهبرانش به ایران قدرتمند مبدل شده است) لذا تنها راه پیش روئ خود را در تلاش برای فروپاشی از درون متمرکز کرده است.ناامید کردنِ مردم- ایجاد اختلاف و دوقطبی سازی – نشستن پشه وار بر روی زخم ها و سوارشدن بر جهل مردمی که آگاهی لازم را ندارند ،تنها راه باقی مانده برای آمریکاست....</a:t>
            </a:r>
            <a:endParaRPr lang="en-US" dirty="0"/>
          </a:p>
        </p:txBody>
      </p:sp>
    </p:spTree>
    <p:extLst>
      <p:ext uri="{BB962C8B-B14F-4D97-AF65-F5344CB8AC3E}">
        <p14:creationId xmlns:p14="http://schemas.microsoft.com/office/powerpoint/2010/main" val="2808801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majid\Desktop\فوت مهسا\14010711_035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0336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031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C:\Users\majid\Desktop\فوت مهسا\1003523599_670453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510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jid\Desktop\فوت مهسا\14010711_01510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1095" y="0"/>
            <a:ext cx="62409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33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majid\Desktop\فوت مهسا\14010612_01508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0336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437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lnSpc>
                <a:spcPct val="107000"/>
              </a:lnSpc>
              <a:spcBef>
                <a:spcPts val="0"/>
              </a:spcBef>
              <a:spcAft>
                <a:spcPts val="800"/>
              </a:spcAft>
            </a:pPr>
            <a:r>
              <a:rPr lang="en-US" sz="1800" dirty="0">
                <a:ea typeface="Times New Roman"/>
                <a:cs typeface="Arial"/>
              </a:rPr>
              <a:t/>
            </a:r>
            <a:br>
              <a:rPr lang="en-US" sz="1800" dirty="0">
                <a:ea typeface="Times New Roman"/>
                <a:cs typeface="Arial"/>
              </a:rPr>
            </a:br>
            <a:r>
              <a:rPr lang="fa-IR" sz="2400" b="1" dirty="0">
                <a:solidFill>
                  <a:schemeClr val="accent5">
                    <a:lumMod val="60000"/>
                    <a:lumOff val="40000"/>
                  </a:schemeClr>
                </a:solidFill>
                <a:latin typeface="DroidNaskh"/>
                <a:ea typeface="Times New Roman"/>
                <a:cs typeface="B Nazanin"/>
              </a:rPr>
              <a:t>بیانات </a:t>
            </a:r>
            <a:r>
              <a:rPr lang="fa-IR" sz="2400" b="1" dirty="0" smtClean="0">
                <a:solidFill>
                  <a:schemeClr val="accent5">
                    <a:lumMod val="60000"/>
                    <a:lumOff val="40000"/>
                  </a:schemeClr>
                </a:solidFill>
                <a:latin typeface="DroidNaskh"/>
                <a:ea typeface="Times New Roman"/>
                <a:cs typeface="B Nazanin"/>
              </a:rPr>
              <a:t>امام خامنه ای در </a:t>
            </a:r>
            <a:r>
              <a:rPr lang="fa-IR" sz="2400" b="1" dirty="0">
                <a:solidFill>
                  <a:schemeClr val="accent5">
                    <a:lumMod val="60000"/>
                    <a:lumOff val="40000"/>
                  </a:schemeClr>
                </a:solidFill>
                <a:latin typeface="DroidNaskh"/>
                <a:ea typeface="Times New Roman"/>
                <a:cs typeface="B Nazanin"/>
              </a:rPr>
              <a:t>مراسم مشترک دانش‌آموختگی دانشجویان دانشگاه‌های افسری نیروهای </a:t>
            </a:r>
            <a:r>
              <a:rPr lang="fa-IR" sz="2400" b="1" dirty="0" smtClean="0">
                <a:solidFill>
                  <a:schemeClr val="accent5">
                    <a:lumMod val="60000"/>
                    <a:lumOff val="40000"/>
                  </a:schemeClr>
                </a:solidFill>
                <a:latin typeface="DroidNaskh"/>
                <a:ea typeface="Times New Roman"/>
                <a:cs typeface="B Nazanin"/>
              </a:rPr>
              <a:t>مسلح</a:t>
            </a:r>
            <a:r>
              <a:rPr lang="en-US" sz="2000" b="1" dirty="0">
                <a:solidFill>
                  <a:srgbClr val="1F3763"/>
                </a:solidFill>
                <a:latin typeface="Calibri Light"/>
                <a:ea typeface="Times New Roman"/>
                <a:cs typeface="Times New Roman"/>
              </a:rPr>
              <a:t/>
            </a:r>
            <a:br>
              <a:rPr lang="en-US" sz="2000" b="1" dirty="0">
                <a:solidFill>
                  <a:srgbClr val="1F3763"/>
                </a:solidFill>
                <a:latin typeface="Calibri Light"/>
                <a:ea typeface="Times New Roman"/>
                <a:cs typeface="Times New Roman"/>
              </a:rPr>
            </a:br>
            <a:r>
              <a:rPr lang="fa-IR" sz="2000" b="1" dirty="0" smtClean="0">
                <a:solidFill>
                  <a:srgbClr val="1F3763"/>
                </a:solidFill>
                <a:latin typeface="Calibri Light"/>
                <a:ea typeface="Times New Roman"/>
                <a:cs typeface="Times New Roman"/>
              </a:rPr>
              <a:t>                                                                                                                                                   </a:t>
            </a:r>
            <a:r>
              <a:rPr lang="fa-IR" sz="2400" b="1" dirty="0" smtClean="0">
                <a:solidFill>
                  <a:srgbClr val="988D31"/>
                </a:solidFill>
                <a:latin typeface="Tahoma"/>
                <a:ea typeface="Times New Roman"/>
                <a:cs typeface="B Nazanin"/>
              </a:rPr>
              <a:t>۱۴۰۱/۰۷/۱۱      </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4439" y="1600200"/>
            <a:ext cx="10957810" cy="469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188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27" y="102764"/>
            <a:ext cx="11535177" cy="6661564"/>
          </a:xfrm>
          <a:prstGeom prst="rect">
            <a:avLst/>
          </a:prstGeom>
        </p:spPr>
      </p:pic>
    </p:spTree>
    <p:extLst>
      <p:ext uri="{BB962C8B-B14F-4D97-AF65-F5344CB8AC3E}">
        <p14:creationId xmlns:p14="http://schemas.microsoft.com/office/powerpoint/2010/main" val="4257144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latin typeface="2  Titr"/>
              </a:rPr>
              <a:t> اسم رمز آشوبِ جدید و دیدن جنگ احزاب</a:t>
            </a:r>
            <a:endParaRPr lang="en-US" dirty="0"/>
          </a:p>
        </p:txBody>
      </p:sp>
      <p:sp>
        <p:nvSpPr>
          <p:cNvPr id="3" name="Content Placeholder 2"/>
          <p:cNvSpPr>
            <a:spLocks noGrp="1"/>
          </p:cNvSpPr>
          <p:nvPr>
            <p:ph idx="1"/>
          </p:nvPr>
        </p:nvSpPr>
        <p:spPr>
          <a:xfrm>
            <a:off x="539646" y="2194560"/>
            <a:ext cx="10966554" cy="4024125"/>
          </a:xfrm>
        </p:spPr>
        <p:txBody>
          <a:bodyPr>
            <a:normAutofit/>
          </a:bodyPr>
          <a:lstStyle/>
          <a:p>
            <a:pPr algn="r" rtl="1"/>
            <a:r>
              <a:rPr lang="fa-IR" sz="2400" b="1" dirty="0" smtClean="0">
                <a:solidFill>
                  <a:schemeClr val="accent2">
                    <a:lumMod val="40000"/>
                    <a:lumOff val="60000"/>
                  </a:schemeClr>
                </a:solidFill>
                <a:cs typeface="B Nazanin" panose="00000400000000000000" pitchFamily="2" charset="-78"/>
              </a:rPr>
              <a:t>واقعیت این است که مهسا امینی ازسمت دشمنان خارجی  بعنوان اسم رمز ایجاد آشوب و اغتشاش درایران دیده شد . گزینه ای که با تمام نقشه های آمریکا برای پسا خروج ازمنطقه خاورمیانه همخوانی داشت. آمریکا حقیقتا با هدف ایجاد جنگ های قومی ، قبیله ای و مذهبی به یکباره از افغانستان خارج شد( بدلیل وجود </a:t>
            </a:r>
            <a:r>
              <a:rPr lang="fa-IR" sz="2400" b="1" dirty="0">
                <a:solidFill>
                  <a:schemeClr val="accent2">
                    <a:lumMod val="40000"/>
                    <a:lumOff val="60000"/>
                  </a:schemeClr>
                </a:solidFill>
                <a:cs typeface="B Nazanin" panose="00000400000000000000" pitchFamily="2" charset="-78"/>
              </a:rPr>
              <a:t>قومیت هاو همچنین وجود مذاهب </a:t>
            </a:r>
            <a:r>
              <a:rPr lang="fa-IR" sz="2400" b="1" dirty="0" smtClean="0">
                <a:solidFill>
                  <a:schemeClr val="accent2">
                    <a:lumMod val="40000"/>
                    <a:lumOff val="60000"/>
                  </a:schemeClr>
                </a:solidFill>
                <a:cs typeface="B Nazanin" panose="00000400000000000000" pitchFamily="2" charset="-78"/>
              </a:rPr>
              <a:t>مختلف  </a:t>
            </a:r>
            <a:r>
              <a:rPr lang="fa-IR" sz="2400" b="1" dirty="0">
                <a:solidFill>
                  <a:schemeClr val="accent2">
                    <a:lumMod val="40000"/>
                    <a:lumOff val="60000"/>
                  </a:schemeClr>
                </a:solidFill>
                <a:cs typeface="B Nazanin" panose="00000400000000000000" pitchFamily="2" charset="-78"/>
              </a:rPr>
              <a:t>در افغانستان</a:t>
            </a:r>
            <a:r>
              <a:rPr lang="fa-IR" sz="2400" b="1" dirty="0" smtClean="0">
                <a:solidFill>
                  <a:schemeClr val="accent2">
                    <a:lumMod val="40000"/>
                    <a:lumOff val="60000"/>
                  </a:schemeClr>
                </a:solidFill>
                <a:cs typeface="B Nazanin" panose="00000400000000000000" pitchFamily="2" charset="-78"/>
              </a:rPr>
              <a:t>)، با همین هدف دست به ایجاد اقداماتی در عراق زد و مترصد فرصتی برای اجرای این نقشه در کشور ایران بود.</a:t>
            </a:r>
          </a:p>
          <a:p>
            <a:pPr algn="r" rtl="1"/>
            <a:r>
              <a:rPr lang="fa-IR" sz="2400" b="1" dirty="0" smtClean="0">
                <a:cs typeface="B Nazanin" panose="00000400000000000000" pitchFamily="2" charset="-78"/>
              </a:rPr>
              <a:t>لذا همزمان با طراحی نقشه برای قوم کرد، با پروژه کشته سازی ، مهسا موگویی از قوم بختیاری در اصفهان بدنبال تحریک این قوم شریف بود و در بلوچستان که اتفاقا جزء شهرهای آرام در اغتشاشات اخیر است  سناریویی دیگر را طراحی نمود تا اقوام مختلفِ موجود در کشور را ناراضی نشان دهد...اما... </a:t>
            </a:r>
            <a:endParaRPr lang="en-US" sz="2400" b="1" dirty="0">
              <a:cs typeface="B Nazanin" panose="00000400000000000000" pitchFamily="2" charset="-78"/>
            </a:endParaRPr>
          </a:p>
          <a:p>
            <a:pPr algn="r" rtl="1"/>
            <a:endParaRPr lang="fa-IR" sz="2100" b="1" dirty="0" smtClean="0">
              <a:solidFill>
                <a:srgbClr val="C00000"/>
              </a:solidFill>
              <a:cs typeface="B Nazanin" panose="00000400000000000000" pitchFamily="2" charset="-78"/>
            </a:endParaRPr>
          </a:p>
          <a:p>
            <a:pPr algn="r" rtl="1"/>
            <a:r>
              <a:rPr lang="fa-IR" sz="1800" b="1" dirty="0" smtClean="0">
                <a:solidFill>
                  <a:srgbClr val="C00000"/>
                </a:solidFill>
                <a:cs typeface="B Nazanin" panose="00000400000000000000" pitchFamily="2" charset="-78"/>
              </a:rPr>
              <a:t>نکته </a:t>
            </a:r>
            <a:r>
              <a:rPr lang="fa-IR" sz="1800" b="1" dirty="0">
                <a:solidFill>
                  <a:srgbClr val="C00000"/>
                </a:solidFill>
                <a:cs typeface="B Nazanin" panose="00000400000000000000" pitchFamily="2" charset="-78"/>
              </a:rPr>
              <a:t>مهم این است که هدف دشمن اغتشاشات نیست بلکه اغتشاشات بعنوان ابزاری برای رسیدن به </a:t>
            </a:r>
            <a:r>
              <a:rPr lang="fa-IR" sz="1800" b="1" dirty="0" smtClean="0">
                <a:solidFill>
                  <a:srgbClr val="C00000"/>
                </a:solidFill>
                <a:cs typeface="B Nazanin" panose="00000400000000000000" pitchFamily="2" charset="-78"/>
              </a:rPr>
              <a:t>اهداف </a:t>
            </a:r>
            <a:r>
              <a:rPr lang="fa-IR" sz="1800" b="1" dirty="0">
                <a:solidFill>
                  <a:srgbClr val="C00000"/>
                </a:solidFill>
                <a:cs typeface="B Nazanin" panose="00000400000000000000" pitchFamily="2" charset="-78"/>
              </a:rPr>
              <a:t>بالاتر </a:t>
            </a:r>
            <a:r>
              <a:rPr lang="fa-IR" sz="1800" b="1" dirty="0" smtClean="0">
                <a:solidFill>
                  <a:srgbClr val="C00000"/>
                </a:solidFill>
                <a:cs typeface="B Nazanin" panose="00000400000000000000" pitchFamily="2" charset="-78"/>
              </a:rPr>
              <a:t>است. لذاراه انداختن جنگ احزاب در این حادثه را می توان برای اهدافی بالاتر از سرنگونی  ج ا ا  </a:t>
            </a:r>
            <a:r>
              <a:rPr lang="fa-IR" sz="1700" b="1" dirty="0" smtClean="0">
                <a:solidFill>
                  <a:srgbClr val="C00000"/>
                </a:solidFill>
                <a:cs typeface="B Nazanin" panose="00000400000000000000" pitchFamily="2" charset="-78"/>
              </a:rPr>
              <a:t>که همان تضعیف و چندپارچه کردن ایران قدرتمند است دانست</a:t>
            </a:r>
            <a:endParaRPr lang="en-US" sz="1700" b="1" dirty="0">
              <a:solidFill>
                <a:srgbClr val="C00000"/>
              </a:solidFill>
              <a:cs typeface="B Nazanin" panose="00000400000000000000" pitchFamily="2" charset="-78"/>
            </a:endParaRPr>
          </a:p>
        </p:txBody>
      </p:sp>
    </p:spTree>
    <p:extLst>
      <p:ext uri="{BB962C8B-B14F-4D97-AF65-F5344CB8AC3E}">
        <p14:creationId xmlns:p14="http://schemas.microsoft.com/office/powerpoint/2010/main" val="543346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cs typeface="B Nazanin" panose="00000400000000000000" pitchFamily="2" charset="-78"/>
              </a:rPr>
              <a:t>من در میان قوم بلوچ زندگی کرده‌ام؛ جزو اقوام وفادار عمیق به انقلاب اسلامی و به جمهوری اسلامی‌اند. قوم کُرد یکی از پیشرفته‌ترین اقوام ایرانی‌اند؛ علاقه‌مند به میهنشان، علاقه‌مند به اسلامشان، علاقه‌مند به نظام اسلامی‌شان. نقشه‌ی آنها نخواهد گرفت، امّا آنها زهر خودشان را میریزند، کار خودشان را میکنند</a:t>
            </a:r>
            <a:endParaRPr lang="en-US" b="1" dirty="0">
              <a:cs typeface="B Nazanin" panose="00000400000000000000" pitchFamily="2" charset="-78"/>
            </a:endParaRPr>
          </a:p>
        </p:txBody>
      </p:sp>
      <p:sp>
        <p:nvSpPr>
          <p:cNvPr id="3" name="Text Placeholder 2"/>
          <p:cNvSpPr>
            <a:spLocks noGrp="1"/>
          </p:cNvSpPr>
          <p:nvPr>
            <p:ph type="body" sz="half" idx="2"/>
          </p:nvPr>
        </p:nvSpPr>
        <p:spPr/>
        <p:txBody>
          <a:bodyPr/>
          <a:lstStyle/>
          <a:p>
            <a:r>
              <a:rPr lang="fa-IR" sz="2200" b="1" dirty="0">
                <a:solidFill>
                  <a:schemeClr val="accent3">
                    <a:lumMod val="40000"/>
                    <a:lumOff val="60000"/>
                  </a:schemeClr>
                </a:solidFill>
                <a:latin typeface="DroidNaskh"/>
                <a:ea typeface="Times New Roman"/>
                <a:cs typeface="B Nazanin"/>
              </a:rPr>
              <a:t>بیانات امام خامنه ای در مراسم مشترک دانش‌آموختگی دانشجویان دانشگاه‌های افسری نیروهای مسلح</a:t>
            </a:r>
            <a:r>
              <a:rPr lang="en-US" sz="1800" b="1" dirty="0">
                <a:solidFill>
                  <a:srgbClr val="1F3763"/>
                </a:solidFill>
                <a:latin typeface="Calibri Light"/>
                <a:ea typeface="Times New Roman"/>
                <a:cs typeface="Times New Roman"/>
              </a:rPr>
              <a:t/>
            </a:r>
            <a:br>
              <a:rPr lang="en-US" sz="1800" b="1" dirty="0">
                <a:solidFill>
                  <a:srgbClr val="1F3763"/>
                </a:solidFill>
                <a:latin typeface="Calibri Light"/>
                <a:ea typeface="Times New Roman"/>
                <a:cs typeface="Times New Roman"/>
              </a:rPr>
            </a:br>
            <a:r>
              <a:rPr lang="fa-IR" sz="1800" b="1" dirty="0">
                <a:solidFill>
                  <a:srgbClr val="1F3763"/>
                </a:solidFill>
                <a:latin typeface="Calibri Light"/>
                <a:ea typeface="Times New Roman"/>
                <a:cs typeface="Times New Roman"/>
              </a:rPr>
              <a:t>                                                                                                                                                   </a:t>
            </a:r>
            <a:r>
              <a:rPr lang="fa-IR" sz="2200" b="1" dirty="0">
                <a:solidFill>
                  <a:srgbClr val="988D31"/>
                </a:solidFill>
                <a:latin typeface="Tahoma"/>
                <a:ea typeface="Times New Roman"/>
                <a:cs typeface="B Nazanin"/>
              </a:rPr>
              <a:t>۱۴۰۱/۰۷/۱۱</a:t>
            </a:r>
            <a:endParaRPr lang="en-US" dirty="0"/>
          </a:p>
        </p:txBody>
      </p:sp>
    </p:spTree>
    <p:extLst>
      <p:ext uri="{BB962C8B-B14F-4D97-AF65-F5344CB8AC3E}">
        <p14:creationId xmlns:p14="http://schemas.microsoft.com/office/powerpoint/2010/main" val="3288970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jid\Desktop\فوت مهسا\14010318_04504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8463" y="0"/>
            <a:ext cx="484860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ajid\Desktop\فوت مهسا\14010629_01509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675" y="71203"/>
            <a:ext cx="5861958" cy="663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161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88454169"/>
              </p:ext>
            </p:extLst>
          </p:nvPr>
        </p:nvGraphicFramePr>
        <p:xfrm>
          <a:off x="279400" y="719666"/>
          <a:ext cx="11531600" cy="5760720"/>
        </p:xfrm>
        <a:graphic>
          <a:graphicData uri="http://schemas.openxmlformats.org/drawingml/2006/table">
            <a:tbl>
              <a:tblPr rtl="1" firstRow="1" bandRow="1">
                <a:tableStyleId>{5C22544A-7EE6-4342-B048-85BDC9FD1C3A}</a:tableStyleId>
              </a:tblPr>
              <a:tblGrid>
                <a:gridCol w="2097374"/>
                <a:gridCol w="2383436"/>
                <a:gridCol w="7050790"/>
              </a:tblGrid>
              <a:tr h="370840">
                <a:tc>
                  <a:txBody>
                    <a:bodyPr/>
                    <a:lstStyle/>
                    <a:p>
                      <a:pPr algn="ctr" rtl="1"/>
                      <a:r>
                        <a:rPr lang="fa-IR" sz="2800" dirty="0" smtClean="0"/>
                        <a:t>عامل</a:t>
                      </a:r>
                      <a:endParaRPr lang="fa-IR" sz="2800" dirty="0"/>
                    </a:p>
                  </a:txBody>
                  <a:tcPr/>
                </a:tc>
                <a:tc>
                  <a:txBody>
                    <a:bodyPr/>
                    <a:lstStyle/>
                    <a:p>
                      <a:pPr algn="ctr" rtl="1"/>
                      <a:r>
                        <a:rPr lang="fa-IR" sz="2800" dirty="0" smtClean="0"/>
                        <a:t>متصدی</a:t>
                      </a:r>
                      <a:endParaRPr lang="fa-IR" sz="2800" dirty="0"/>
                    </a:p>
                  </a:txBody>
                  <a:tcPr/>
                </a:tc>
                <a:tc>
                  <a:txBody>
                    <a:bodyPr/>
                    <a:lstStyle/>
                    <a:p>
                      <a:pPr algn="ctr" rtl="1"/>
                      <a:r>
                        <a:rPr lang="fa-IR" sz="2800" dirty="0" smtClean="0"/>
                        <a:t>چرایی </a:t>
                      </a:r>
                      <a:endParaRPr lang="fa-IR" sz="2800" dirty="0"/>
                    </a:p>
                  </a:txBody>
                  <a:tcPr/>
                </a:tc>
              </a:tr>
              <a:tr h="370840">
                <a:tc>
                  <a:txBody>
                    <a:bodyPr/>
                    <a:lstStyle/>
                    <a:p>
                      <a:pPr algn="ctr" rtl="1"/>
                      <a:r>
                        <a:rPr lang="fa-IR" sz="2800" dirty="0" smtClean="0"/>
                        <a:t>اقتصادی</a:t>
                      </a:r>
                      <a:endParaRPr lang="fa-IR" sz="2800" dirty="0"/>
                    </a:p>
                  </a:txBody>
                  <a:tcPr>
                    <a:solidFill>
                      <a:schemeClr val="accent6">
                        <a:lumMod val="20000"/>
                        <a:lumOff val="80000"/>
                      </a:schemeClr>
                    </a:solidFill>
                  </a:tcPr>
                </a:tc>
                <a:tc>
                  <a:txBody>
                    <a:bodyPr/>
                    <a:lstStyle/>
                    <a:p>
                      <a:pPr algn="ctr" rtl="1"/>
                      <a:r>
                        <a:rPr lang="fa-IR" sz="2400" dirty="0" smtClean="0"/>
                        <a:t>دولت ها و تصمیمات مطبوع</a:t>
                      </a:r>
                      <a:endParaRPr lang="fa-IR" sz="2400" dirty="0"/>
                    </a:p>
                  </a:txBody>
                  <a:tcPr>
                    <a:solidFill>
                      <a:schemeClr val="accent6">
                        <a:lumMod val="20000"/>
                        <a:lumOff val="80000"/>
                      </a:schemeClr>
                    </a:solidFill>
                  </a:tcPr>
                </a:tc>
                <a:tc>
                  <a:txBody>
                    <a:bodyPr/>
                    <a:lstStyle/>
                    <a:p>
                      <a:pPr algn="ctr" rtl="1"/>
                      <a:r>
                        <a:rPr lang="fa-IR" sz="2100" b="1" dirty="0" smtClean="0">
                          <a:cs typeface="B Nazanin" panose="00000400000000000000" pitchFamily="2" charset="-78"/>
                        </a:rPr>
                        <a:t>متاسفانه</a:t>
                      </a:r>
                      <a:r>
                        <a:rPr lang="fa-IR" sz="2100" b="1" baseline="0" dirty="0" smtClean="0">
                          <a:cs typeface="B Nazanin" panose="00000400000000000000" pitchFamily="2" charset="-78"/>
                        </a:rPr>
                        <a:t> با انباشت مشکلات اقتصادی یک دهه اخیر، درپیاده سازی عدالت محوری در بُعد اقتصادی همچنان دچار مشکل بوده و آسیب پذیر هستیم</a:t>
                      </a:r>
                      <a:endParaRPr lang="fa-IR" sz="2100" b="1" dirty="0">
                        <a:cs typeface="B Nazanin" panose="00000400000000000000" pitchFamily="2" charset="-78"/>
                      </a:endParaRPr>
                    </a:p>
                  </a:txBody>
                  <a:tcPr>
                    <a:solidFill>
                      <a:schemeClr val="accent6">
                        <a:lumMod val="20000"/>
                        <a:lumOff val="80000"/>
                      </a:schemeClr>
                    </a:solidFill>
                  </a:tcPr>
                </a:tc>
              </a:tr>
              <a:tr h="370840">
                <a:tc>
                  <a:txBody>
                    <a:bodyPr/>
                    <a:lstStyle/>
                    <a:p>
                      <a:pPr algn="ctr" rtl="1"/>
                      <a:r>
                        <a:rPr lang="fa-IR" sz="2800" dirty="0" smtClean="0"/>
                        <a:t>فرهنگی</a:t>
                      </a:r>
                      <a:endParaRPr lang="fa-IR" sz="2800" dirty="0"/>
                    </a:p>
                  </a:txBody>
                  <a:tcPr/>
                </a:tc>
                <a:tc>
                  <a:txBody>
                    <a:bodyPr/>
                    <a:lstStyle/>
                    <a:p>
                      <a:pPr algn="ctr" rtl="1"/>
                      <a:r>
                        <a:rPr lang="fa-IR" sz="2400" dirty="0" smtClean="0"/>
                        <a:t>صداوسیما- وزارت آموزش پرورش-وزارت علوم- سازمان</a:t>
                      </a:r>
                      <a:r>
                        <a:rPr lang="fa-IR" sz="2400" baseline="0" dirty="0" smtClean="0"/>
                        <a:t> تبلیغات وخانواده ها و...</a:t>
                      </a:r>
                      <a:endParaRPr lang="fa-IR" sz="2400" dirty="0"/>
                    </a:p>
                  </a:txBody>
                  <a:tcPr/>
                </a:tc>
                <a:tc>
                  <a:txBody>
                    <a:bodyPr/>
                    <a:lstStyle/>
                    <a:p>
                      <a:pPr algn="r" rtl="1"/>
                      <a:r>
                        <a:rPr lang="fa-IR" sz="2400" dirty="0" smtClean="0">
                          <a:cs typeface="B Nazanin" panose="00000400000000000000" pitchFamily="2" charset="-78"/>
                        </a:rPr>
                        <a:t>26نهادفرهنگی وظایف مشخصی را بعهده</a:t>
                      </a:r>
                      <a:r>
                        <a:rPr lang="fa-IR" sz="2400" baseline="0" dirty="0" smtClean="0">
                          <a:cs typeface="B Nazanin" panose="00000400000000000000" pitchFamily="2" charset="-78"/>
                        </a:rPr>
                        <a:t> دارند که طبق گفته مسئولین امر باید پاسخگویی کم کاری های خود در شکل گیری وضع موجود باشند.تنها 10% از مصوبات شورای عالی انقلاب فرهنگی مربوط به کنترل و اقدامات سلبی است و 90%مصوبات جنبه تعلیم و تربیتی داشته که گویا بصورت کامل عملیاتی نشده</a:t>
                      </a:r>
                      <a:endParaRPr lang="fa-IR" sz="2400" dirty="0">
                        <a:cs typeface="B Nazanin" panose="00000400000000000000" pitchFamily="2" charset="-78"/>
                      </a:endParaRPr>
                    </a:p>
                  </a:txBody>
                  <a:tcPr/>
                </a:tc>
              </a:tr>
              <a:tr h="370840">
                <a:tc>
                  <a:txBody>
                    <a:bodyPr/>
                    <a:lstStyle/>
                    <a:p>
                      <a:pPr algn="ctr" rtl="1"/>
                      <a:r>
                        <a:rPr lang="fa-IR" sz="2800" dirty="0" smtClean="0"/>
                        <a:t>سیاسی</a:t>
                      </a:r>
                      <a:endParaRPr lang="fa-IR" sz="2800" dirty="0"/>
                    </a:p>
                  </a:txBody>
                  <a:tcPr>
                    <a:solidFill>
                      <a:schemeClr val="accent6">
                        <a:lumMod val="20000"/>
                        <a:lumOff val="80000"/>
                      </a:schemeClr>
                    </a:solidFill>
                  </a:tcPr>
                </a:tc>
                <a:tc>
                  <a:txBody>
                    <a:bodyPr/>
                    <a:lstStyle/>
                    <a:p>
                      <a:pPr algn="ctr" rtl="1"/>
                      <a:r>
                        <a:rPr lang="fa-IR" sz="2400" dirty="0" smtClean="0"/>
                        <a:t>جناح های پیروز در انتخابات</a:t>
                      </a:r>
                      <a:endParaRPr lang="fa-IR" sz="2400" dirty="0"/>
                    </a:p>
                  </a:txBody>
                  <a:tcPr>
                    <a:solidFill>
                      <a:schemeClr val="accent6">
                        <a:lumMod val="20000"/>
                        <a:lumOff val="80000"/>
                      </a:schemeClr>
                    </a:solidFill>
                  </a:tcPr>
                </a:tc>
                <a:tc>
                  <a:txBody>
                    <a:bodyPr/>
                    <a:lstStyle/>
                    <a:p>
                      <a:pPr algn="ctr" rtl="1"/>
                      <a:r>
                        <a:rPr lang="fa-IR" sz="2000" b="1" dirty="0" smtClean="0">
                          <a:cs typeface="B Nazanin" panose="00000400000000000000" pitchFamily="2" charset="-78"/>
                        </a:rPr>
                        <a:t>اجرای</a:t>
                      </a:r>
                      <a:r>
                        <a:rPr lang="fa-IR" sz="2000" b="1" baseline="0" dirty="0" smtClean="0">
                          <a:cs typeface="B Nazanin" panose="00000400000000000000" pitchFamily="2" charset="-78"/>
                        </a:rPr>
                        <a:t> سیاست های حزبی، جناحی وفردمحور بدون نگاه به سندچشم انداز و یا حتی در تقابل با سیاست های رهبری طی سالیان متمادی سبب شکل گیری شکاف های مختلف در جامعه شده.اداره کشور با مدل وفرهنگ غربی وتفکر سازندگی و... نمونه ای از این انحرافات و دلایل شکل گیری تجمعات  است   </a:t>
                      </a:r>
                      <a:endParaRPr lang="fa-IR" sz="2000" b="1" dirty="0">
                        <a:cs typeface="B Nazanin" panose="00000400000000000000" pitchFamily="2" charset="-78"/>
                      </a:endParaRPr>
                    </a:p>
                  </a:txBody>
                  <a:tcPr>
                    <a:solidFill>
                      <a:schemeClr val="accent6">
                        <a:lumMod val="20000"/>
                        <a:lumOff val="80000"/>
                      </a:schemeClr>
                    </a:solidFill>
                  </a:tcPr>
                </a:tc>
              </a:tr>
              <a:tr h="370840">
                <a:tc>
                  <a:txBody>
                    <a:bodyPr/>
                    <a:lstStyle/>
                    <a:p>
                      <a:pPr algn="ctr" rtl="1"/>
                      <a:r>
                        <a:rPr lang="fa-IR" sz="2800" dirty="0" smtClean="0"/>
                        <a:t>رسانه</a:t>
                      </a:r>
                      <a:endParaRPr lang="fa-IR" sz="2800" dirty="0"/>
                    </a:p>
                  </a:txBody>
                  <a:tcPr/>
                </a:tc>
                <a:tc>
                  <a:txBody>
                    <a:bodyPr/>
                    <a:lstStyle/>
                    <a:p>
                      <a:pPr algn="ctr" rtl="1"/>
                      <a:r>
                        <a:rPr lang="fa-IR" sz="2400" dirty="0" smtClean="0"/>
                        <a:t>دولت</a:t>
                      </a:r>
                      <a:r>
                        <a:rPr lang="fa-IR" sz="2400" baseline="0" dirty="0" smtClean="0"/>
                        <a:t> ها-نمایندگان- وزارت ارتباطات </a:t>
                      </a:r>
                      <a:endParaRPr lang="fa-IR" sz="2400" dirty="0"/>
                    </a:p>
                  </a:txBody>
                  <a:tcPr/>
                </a:tc>
                <a:tc>
                  <a:txBody>
                    <a:bodyPr/>
                    <a:lstStyle/>
                    <a:p>
                      <a:pPr algn="ctr" rtl="1"/>
                      <a:r>
                        <a:rPr lang="fa-IR" sz="1800" dirty="0" smtClean="0"/>
                        <a:t>باتوجه به اینکه کشورهای مختلف که حتی خالق فضای</a:t>
                      </a:r>
                      <a:r>
                        <a:rPr lang="fa-IR" sz="1800" baseline="0" dirty="0" smtClean="0"/>
                        <a:t> مجازی بوده اندعلاوه برآموزش سواد رسانه ای ،  با اجرای قوانین سخت گیرانه ، مانند قوانین کوپا-سیپا-هادوئ- لوسپی- منشور اسنوپر و ... تولید ومحتوا را زیر نظردولت ها قرار داده اند، درکشور ما همچنان فضای مجازی وِل و رها تاکنون چندین بار باعث ایجاد آشوب واغتشاش شده است!</a:t>
                      </a:r>
                      <a:endParaRPr lang="fa-IR" sz="1800" dirty="0"/>
                    </a:p>
                  </a:txBody>
                  <a:tcPr/>
                </a:tc>
              </a:tr>
            </a:tbl>
          </a:graphicData>
        </a:graphic>
      </p:graphicFrame>
      <p:sp>
        <p:nvSpPr>
          <p:cNvPr id="5" name="Rectangle 4"/>
          <p:cNvSpPr/>
          <p:nvPr/>
        </p:nvSpPr>
        <p:spPr>
          <a:xfrm>
            <a:off x="8010788" y="157519"/>
            <a:ext cx="3297698" cy="523220"/>
          </a:xfrm>
          <a:prstGeom prst="rect">
            <a:avLst/>
          </a:prstGeom>
        </p:spPr>
        <p:txBody>
          <a:bodyPr wrap="none">
            <a:spAutoFit/>
          </a:bodyPr>
          <a:lstStyle/>
          <a:p>
            <a:r>
              <a:rPr lang="fa-IR" sz="2800" b="1" dirty="0" smtClean="0"/>
              <a:t>عوامل شکل گیری تجمعات</a:t>
            </a:r>
            <a:endParaRPr lang="fa-IR" sz="2800" dirty="0"/>
          </a:p>
        </p:txBody>
      </p:sp>
    </p:spTree>
    <p:extLst>
      <p:ext uri="{BB962C8B-B14F-4D97-AF65-F5344CB8AC3E}">
        <p14:creationId xmlns:p14="http://schemas.microsoft.com/office/powerpoint/2010/main" val="39620150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عامل اول : اقتصادی</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5821" y="1366604"/>
            <a:ext cx="4005964" cy="4992740"/>
          </a:xfr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2072" y="1366604"/>
            <a:ext cx="3529867" cy="4992740"/>
          </a:xfrm>
          <a:prstGeom prst="rect">
            <a:avLst/>
          </a:prstGeom>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2205" y="3687580"/>
            <a:ext cx="3529867" cy="2311492"/>
          </a:xfrm>
          <a:prstGeom prst="rect">
            <a:avLst/>
          </a:prstGeom>
        </p:spPr>
      </p:pic>
      <p:pic>
        <p:nvPicPr>
          <p:cNvPr id="8"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205" y="1527766"/>
            <a:ext cx="3529867" cy="2253354"/>
          </a:xfrm>
          <a:prstGeom prst="rect">
            <a:avLst/>
          </a:prstGeom>
        </p:spPr>
      </p:pic>
    </p:spTree>
    <p:extLst>
      <p:ext uri="{BB962C8B-B14F-4D97-AF65-F5344CB8AC3E}">
        <p14:creationId xmlns:p14="http://schemas.microsoft.com/office/powerpoint/2010/main" val="3243907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عامل دوم: فرهنگی</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1205" y="869430"/>
            <a:ext cx="4005964" cy="2216470"/>
          </a:xfr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2072" y="1366604"/>
            <a:ext cx="3529867" cy="4992739"/>
          </a:xfrm>
          <a:prstGeom prst="rect">
            <a:avLst/>
          </a:prstGeom>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205" y="3308419"/>
            <a:ext cx="3906962" cy="2822558"/>
          </a:xfrm>
          <a:prstGeom prst="rect">
            <a:avLst/>
          </a:prstGeom>
        </p:spPr>
      </p:pic>
      <p:pic>
        <p:nvPicPr>
          <p:cNvPr id="8"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1981" y="1366604"/>
            <a:ext cx="3529867" cy="4992739"/>
          </a:xfrm>
          <a:prstGeom prst="rect">
            <a:avLst/>
          </a:prstGeom>
        </p:spPr>
      </p:pic>
    </p:spTree>
    <p:extLst>
      <p:ext uri="{BB962C8B-B14F-4D97-AF65-F5344CB8AC3E}">
        <p14:creationId xmlns:p14="http://schemas.microsoft.com/office/powerpoint/2010/main" val="82407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عامل سوم: سیاسی</a:t>
            </a:r>
            <a:endParaRPr lang="en-US"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0387" y="1843790"/>
            <a:ext cx="5011553" cy="3762531"/>
          </a:xfrm>
          <a:prstGeom prst="rect">
            <a:avLst/>
          </a:prstGeom>
        </p:spPr>
      </p:pic>
      <p:pic>
        <p:nvPicPr>
          <p:cNvPr id="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4636" y="2668249"/>
            <a:ext cx="6041036" cy="3508714"/>
          </a:xfrm>
          <a:prstGeom prst="rect">
            <a:avLst/>
          </a:prstGeom>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04" y="129291"/>
            <a:ext cx="6097588" cy="235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68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latin typeface="2  Titr"/>
              </a:rPr>
              <a:t>عامل چهارم: رسانه </a:t>
            </a:r>
            <a:endParaRPr lang="en-US" b="1" dirty="0">
              <a:latin typeface="2  Titr"/>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204" y="1379095"/>
            <a:ext cx="4455667" cy="4287187"/>
          </a:xfr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656" y="1723869"/>
            <a:ext cx="6584557" cy="3717561"/>
          </a:xfrm>
          <a:prstGeom prst="rect">
            <a:avLst/>
          </a:prstGeom>
        </p:spPr>
      </p:pic>
    </p:spTree>
    <p:extLst>
      <p:ext uri="{BB962C8B-B14F-4D97-AF65-F5344CB8AC3E}">
        <p14:creationId xmlns:p14="http://schemas.microsoft.com/office/powerpoint/2010/main" val="87668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smtClean="0"/>
              <a:t>با توجه به اینکه  وظیفه ما الگو گیری از مکتب </a:t>
            </a:r>
            <a:r>
              <a:rPr lang="fa-IR" dirty="0"/>
              <a:t>شهید حاج قاسم سلیمانی </a:t>
            </a:r>
            <a:r>
              <a:rPr lang="fa-IR" dirty="0" smtClean="0"/>
              <a:t> است پس باید به تهدیدات به این دیده نگریست که در دل تهدیدات همیشه فرصت های نابی نهفته است</a:t>
            </a:r>
            <a:endParaRPr lang="fa-IR" dirty="0"/>
          </a:p>
          <a:p>
            <a:endParaRPr lang="fa-IR" dirty="0" smtClean="0"/>
          </a:p>
          <a:p>
            <a:r>
              <a:rPr lang="fa-IR" dirty="0" smtClean="0"/>
              <a:t>این مهم از آن جهت حائز اهمیت است که با فروکش کردن اغتشاشات وگرد و غبار فتنه ، صحنه ی شفاف تری از عوامل شکل گیری فتنه ها مشاهده می شود که می تواند سرمایه اجتماعی عظیمی را به پیوست تصمیماتِ مقتضی همراه نماید</a:t>
            </a:r>
          </a:p>
        </p:txBody>
      </p:sp>
      <p:sp>
        <p:nvSpPr>
          <p:cNvPr id="7" name="Rectangle 4"/>
          <p:cNvSpPr>
            <a:spLocks noGrp="1" noChangeArrowheads="1"/>
          </p:cNvSpPr>
          <p:nvPr>
            <p:ph type="title"/>
          </p:nvPr>
        </p:nvSpPr>
        <p:spPr bwMode="auto">
          <a:prstGeom prst="rect">
            <a:avLst/>
          </a:prstGeom>
          <a:solidFill>
            <a:schemeClr val="bg1"/>
          </a:solidFill>
          <a:ln w="25400" algn="ctr">
            <a:solidFill>
              <a:schemeClr val="tx1"/>
            </a:solidFill>
            <a:miter lim="800000"/>
            <a:headEnd/>
            <a:tailEnd/>
          </a:ln>
          <a:effectLst>
            <a:outerShdw dist="107763" dir="2700000" algn="ctr" rotWithShape="0">
              <a:schemeClr val="hlink">
                <a:alpha val="50000"/>
              </a:schemeClr>
            </a:outerShdw>
          </a:effectLst>
        </p:spPr>
        <p:txBody>
          <a:bodyPr wrap="none" anchor="ctr"/>
          <a:lstStyle/>
          <a:p>
            <a:pPr algn="ctr">
              <a:defRPr/>
            </a:pPr>
            <a:r>
              <a:rPr lang="fa-IR" sz="3200" b="1" dirty="0" smtClean="0">
                <a:solidFill>
                  <a:srgbClr val="C00000"/>
                </a:solidFill>
              </a:rPr>
              <a:t>تهدیدات و فرصت های اغتشاشاتِ اخیر </a:t>
            </a:r>
            <a:endParaRPr lang="en-US" sz="3200" b="1" dirty="0">
              <a:solidFill>
                <a:srgbClr val="C00000"/>
              </a:solidFill>
              <a:latin typeface="Tahoma" pitchFamily="34" charset="0"/>
              <a:cs typeface="B Yagut" pitchFamily="2" charset="-78"/>
            </a:endParaRPr>
          </a:p>
        </p:txBody>
      </p:sp>
    </p:spTree>
    <p:extLst>
      <p:ext uri="{BB962C8B-B14F-4D97-AF65-F5344CB8AC3E}">
        <p14:creationId xmlns:p14="http://schemas.microsoft.com/office/powerpoint/2010/main" val="14237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fa-IR" dirty="0" smtClean="0"/>
          </a:p>
        </p:txBody>
      </p:sp>
      <p:sp>
        <p:nvSpPr>
          <p:cNvPr id="4" name="Rectangle 4"/>
          <p:cNvSpPr>
            <a:spLocks noChangeArrowheads="1"/>
          </p:cNvSpPr>
          <p:nvPr/>
        </p:nvSpPr>
        <p:spPr bwMode="auto">
          <a:xfrm>
            <a:off x="2623279" y="460375"/>
            <a:ext cx="8199619" cy="611188"/>
          </a:xfrm>
          <a:prstGeom prst="rect">
            <a:avLst/>
          </a:prstGeom>
          <a:solidFill>
            <a:schemeClr val="bg1"/>
          </a:solidFill>
          <a:ln w="25400" algn="ctr">
            <a:solidFill>
              <a:schemeClr val="tx1"/>
            </a:solidFill>
            <a:miter lim="800000"/>
            <a:headEnd/>
            <a:tailEnd/>
          </a:ln>
          <a:effectLst>
            <a:outerShdw dist="107763" dir="2700000" algn="ctr" rotWithShape="0">
              <a:schemeClr val="hlink">
                <a:alpha val="50000"/>
              </a:schemeClr>
            </a:outerShdw>
          </a:effectLst>
        </p:spPr>
        <p:txBody>
          <a:bodyPr wrap="none" anchor="ctr"/>
          <a:lstStyle/>
          <a:p>
            <a:pPr algn="ctr">
              <a:defRPr/>
            </a:pPr>
            <a:r>
              <a:rPr lang="fa-IR" sz="4000" b="1" dirty="0" smtClean="0">
                <a:solidFill>
                  <a:srgbClr val="C00000"/>
                </a:solidFill>
              </a:rPr>
              <a:t>بخشی از فرصت های قابل ذکرِ اغتشاشاتِ اخیر </a:t>
            </a:r>
            <a:endParaRPr lang="en-US" sz="4000" b="1" dirty="0">
              <a:solidFill>
                <a:srgbClr val="C00000"/>
              </a:solidFill>
              <a:latin typeface="Tahoma" pitchFamily="34" charset="0"/>
              <a:cs typeface="B Yagut" pitchFamily="2" charset="-78"/>
            </a:endParaRPr>
          </a:p>
        </p:txBody>
      </p:sp>
      <p:sp>
        <p:nvSpPr>
          <p:cNvPr id="5" name="Text Box 5"/>
          <p:cNvSpPr txBox="1">
            <a:spLocks noChangeArrowheads="1"/>
          </p:cNvSpPr>
          <p:nvPr/>
        </p:nvSpPr>
        <p:spPr bwMode="auto">
          <a:xfrm>
            <a:off x="1274164" y="1643063"/>
            <a:ext cx="7365011" cy="770353"/>
          </a:xfrm>
          <a:prstGeom prst="rect">
            <a:avLst/>
          </a:prstGeom>
          <a:solidFill>
            <a:schemeClr val="bg1"/>
          </a:solidFill>
          <a:ln w="25400">
            <a:solidFill>
              <a:srgbClr val="800000"/>
            </a:solidFill>
            <a:miter lim="800000"/>
            <a:headEnd/>
            <a:tailEnd/>
          </a:ln>
          <a:effectLst>
            <a:outerShdw dist="135003" dir="2928844" algn="ctr" rotWithShape="0">
              <a:schemeClr val="folHlink"/>
            </a:outerShdw>
          </a:effectLst>
        </p:spPr>
        <p:txBody>
          <a:bodyPr anchor="ctr"/>
          <a:lstStyle/>
          <a:p>
            <a:pPr algn="ctr">
              <a:spcBef>
                <a:spcPct val="50000"/>
              </a:spcBef>
              <a:buSzPct val="80000"/>
              <a:defRPr/>
            </a:pPr>
            <a:r>
              <a:rPr lang="fa-IR" sz="1600" b="1" dirty="0" smtClean="0">
                <a:solidFill>
                  <a:prstClr val="black"/>
                </a:solidFill>
                <a:cs typeface="B Nazanin" panose="00000400000000000000" pitchFamily="2" charset="-78"/>
              </a:rPr>
              <a:t>اجرای طرح بزرگ دفاعی امنیتی پیرامونِ کشور و پاکسازی عوامل نفوذی رژیم منحوس صهیونیستی در امتداد خارج از مرزهای کشور عزیزمان که گاه و بی گاه موجب زحمت می شوند</a:t>
            </a:r>
            <a:endParaRPr lang="fa-IR" sz="1600" b="1" dirty="0">
              <a:solidFill>
                <a:srgbClr val="000099"/>
              </a:solidFill>
              <a:latin typeface="Tahoma" pitchFamily="34" charset="0"/>
              <a:cs typeface="B Nazanin" panose="00000400000000000000" pitchFamily="2" charset="-78"/>
            </a:endParaRPr>
          </a:p>
        </p:txBody>
      </p:sp>
      <p:sp>
        <p:nvSpPr>
          <p:cNvPr id="7" name="Text Box 7"/>
          <p:cNvSpPr txBox="1">
            <a:spLocks noChangeArrowheads="1"/>
          </p:cNvSpPr>
          <p:nvPr/>
        </p:nvSpPr>
        <p:spPr bwMode="auto">
          <a:xfrm>
            <a:off x="1274164" y="2781330"/>
            <a:ext cx="7465023" cy="1202431"/>
          </a:xfrm>
          <a:prstGeom prst="rect">
            <a:avLst/>
          </a:prstGeom>
          <a:solidFill>
            <a:schemeClr val="bg1"/>
          </a:solidFill>
          <a:ln w="25400">
            <a:solidFill>
              <a:srgbClr val="800000"/>
            </a:solidFill>
            <a:miter lim="800000"/>
            <a:headEnd/>
            <a:tailEnd/>
          </a:ln>
          <a:effectLst>
            <a:outerShdw dist="135003" dir="2928844" algn="ctr" rotWithShape="0">
              <a:schemeClr val="folHlink"/>
            </a:outerShdw>
          </a:effectLst>
        </p:spPr>
        <p:txBody>
          <a:bodyPr anchor="ctr"/>
          <a:lstStyle/>
          <a:p>
            <a:pPr algn="ctr">
              <a:spcBef>
                <a:spcPct val="50000"/>
              </a:spcBef>
              <a:buSzPct val="80000"/>
              <a:defRPr/>
            </a:pPr>
            <a:r>
              <a:rPr lang="fa-IR" sz="1600" b="1" dirty="0" smtClean="0">
                <a:solidFill>
                  <a:prstClr val="black"/>
                </a:solidFill>
                <a:cs typeface="B Nazanin" panose="00000400000000000000" pitchFamily="2" charset="-78"/>
              </a:rPr>
              <a:t>تقدیر و تشکر از همکاری و همراهی مردم عزیز با آرمان های انقلاب که بافاصله گرفتن و محکوم کردن اغتشاشات  موجب ناکام ماندن فتنه شدند و باردیگر به مسئولان تعهد خود به آرمان ها را نشان دادند تا محکم تر از همیشه برای تحقق آرمان های والای انقلاب اسلامی کوشش نمایند</a:t>
            </a:r>
            <a:r>
              <a:rPr lang="fa-IR" sz="2400" b="1" dirty="0" smtClean="0">
                <a:solidFill>
                  <a:prstClr val="black"/>
                </a:solidFill>
                <a:cs typeface="B Nazanin" panose="00000400000000000000" pitchFamily="2" charset="-78"/>
              </a:rPr>
              <a:t> </a:t>
            </a:r>
            <a:endParaRPr lang="fa-IR" sz="2400" b="1" dirty="0">
              <a:solidFill>
                <a:srgbClr val="000099"/>
              </a:solidFill>
              <a:latin typeface="Tahoma" pitchFamily="34" charset="0"/>
              <a:cs typeface="B Nazanin" panose="00000400000000000000" pitchFamily="2" charset="-78"/>
            </a:endParaRPr>
          </a:p>
        </p:txBody>
      </p:sp>
      <p:sp>
        <p:nvSpPr>
          <p:cNvPr id="19" name="Rectangle 18"/>
          <p:cNvSpPr/>
          <p:nvPr/>
        </p:nvSpPr>
        <p:spPr>
          <a:xfrm>
            <a:off x="10306772" y="3317083"/>
            <a:ext cx="1500166" cy="461665"/>
          </a:xfrm>
          <a:prstGeom prst="rect">
            <a:avLst/>
          </a:prstGeom>
        </p:spPr>
        <p:style>
          <a:lnRef idx="2">
            <a:schemeClr val="accent2"/>
          </a:lnRef>
          <a:fillRef idx="1">
            <a:schemeClr val="lt1"/>
          </a:fillRef>
          <a:effectRef idx="0">
            <a:schemeClr val="accent2"/>
          </a:effectRef>
          <a:fontRef idx="minor">
            <a:schemeClr val="dk1"/>
          </a:fontRef>
        </p:style>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fa-IR"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فرصت ها</a:t>
            </a:r>
            <a:endParaRPr lang="fa-IR"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cxnSp>
        <p:nvCxnSpPr>
          <p:cNvPr id="3" name="Straight Arrow Connector 2"/>
          <p:cNvCxnSpPr>
            <a:stCxn id="19" idx="1"/>
          </p:cNvCxnSpPr>
          <p:nvPr/>
        </p:nvCxnSpPr>
        <p:spPr>
          <a:xfrm flipH="1" flipV="1">
            <a:off x="8739187" y="2066193"/>
            <a:ext cx="1567585" cy="14817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a:stCxn id="19" idx="1"/>
            <a:endCxn id="7" idx="3"/>
          </p:cNvCxnSpPr>
          <p:nvPr/>
        </p:nvCxnSpPr>
        <p:spPr>
          <a:xfrm flipH="1" flipV="1">
            <a:off x="8739187" y="3382546"/>
            <a:ext cx="1567585" cy="1653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a:stCxn id="19" idx="1"/>
          </p:cNvCxnSpPr>
          <p:nvPr/>
        </p:nvCxnSpPr>
        <p:spPr>
          <a:xfrm flipH="1">
            <a:off x="8848578" y="3547916"/>
            <a:ext cx="1458194" cy="169484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 Box 5"/>
          <p:cNvSpPr txBox="1">
            <a:spLocks noChangeArrowheads="1"/>
          </p:cNvSpPr>
          <p:nvPr/>
        </p:nvSpPr>
        <p:spPr bwMode="auto">
          <a:xfrm>
            <a:off x="1274164" y="4395336"/>
            <a:ext cx="7574414" cy="1232550"/>
          </a:xfrm>
          <a:prstGeom prst="rect">
            <a:avLst/>
          </a:prstGeom>
          <a:solidFill>
            <a:schemeClr val="bg1"/>
          </a:solidFill>
          <a:ln w="25400">
            <a:solidFill>
              <a:srgbClr val="800000"/>
            </a:solidFill>
            <a:miter lim="800000"/>
            <a:headEnd/>
            <a:tailEnd/>
          </a:ln>
          <a:effectLst>
            <a:outerShdw dist="135003" dir="2928844" algn="ctr" rotWithShape="0">
              <a:schemeClr val="folHlink"/>
            </a:outerShdw>
          </a:effectLst>
        </p:spPr>
        <p:txBody>
          <a:bodyPr anchor="ctr"/>
          <a:lstStyle/>
          <a:p>
            <a:pPr algn="ctr">
              <a:spcBef>
                <a:spcPct val="50000"/>
              </a:spcBef>
              <a:buSzPct val="80000"/>
              <a:defRPr/>
            </a:pPr>
            <a:r>
              <a:rPr lang="fa-IR" sz="1600" b="1" dirty="0" smtClean="0">
                <a:solidFill>
                  <a:prstClr val="black"/>
                </a:solidFill>
                <a:cs typeface="B Nazanin" panose="00000400000000000000" pitchFamily="2" charset="-78"/>
              </a:rPr>
              <a:t>تشکر از مسئولین دولتی در کنترل </a:t>
            </a:r>
            <a:r>
              <a:rPr lang="fa-IR" sz="1600" b="1" dirty="0">
                <a:solidFill>
                  <a:prstClr val="black"/>
                </a:solidFill>
                <a:cs typeface="B Nazanin" panose="00000400000000000000" pitchFamily="2" charset="-78"/>
              </a:rPr>
              <a:t>ومدیریت بازار ارز  </a:t>
            </a:r>
            <a:r>
              <a:rPr lang="fa-IR" sz="1600" b="1" dirty="0" smtClean="0">
                <a:solidFill>
                  <a:prstClr val="black"/>
                </a:solidFill>
                <a:cs typeface="B Nazanin" panose="00000400000000000000" pitchFamily="2" charset="-78"/>
              </a:rPr>
              <a:t>، رویه غلطی که در دهه گذشته عامل تصاعدی شدن نرخ ارز را  بروز اعتراضات  سال های 96 و98 می دانست باطل شده.. اگرچه دست های پشت پرده تمام توان خود را صروف این امرکردندکه نرخ ارز تصاعدی شئد اما دئلت با عرضه های بجا مانع از شکل گیری بازار کاذب شد تا جایی که ارزهای عرضه شده بدون خریدار ماند</a:t>
            </a:r>
            <a:endParaRPr lang="fa-IR" sz="1600" b="1" dirty="0">
              <a:solidFill>
                <a:prstClr val="black"/>
              </a:solidFill>
              <a:cs typeface="B Nazanin" panose="00000400000000000000" pitchFamily="2" charset="-78"/>
            </a:endParaRPr>
          </a:p>
        </p:txBody>
      </p:sp>
      <p:sp>
        <p:nvSpPr>
          <p:cNvPr id="16" name="Text Box 5"/>
          <p:cNvSpPr txBox="1">
            <a:spLocks noChangeArrowheads="1"/>
          </p:cNvSpPr>
          <p:nvPr/>
        </p:nvSpPr>
        <p:spPr bwMode="auto">
          <a:xfrm>
            <a:off x="1274164" y="5947738"/>
            <a:ext cx="7517411" cy="770353"/>
          </a:xfrm>
          <a:prstGeom prst="rect">
            <a:avLst/>
          </a:prstGeom>
          <a:solidFill>
            <a:schemeClr val="bg1"/>
          </a:solidFill>
          <a:ln w="25400">
            <a:solidFill>
              <a:srgbClr val="800000"/>
            </a:solidFill>
            <a:miter lim="800000"/>
            <a:headEnd/>
            <a:tailEnd/>
          </a:ln>
          <a:effectLst>
            <a:outerShdw dist="135003" dir="2928844" algn="ctr" rotWithShape="0">
              <a:schemeClr val="folHlink"/>
            </a:outerShdw>
          </a:effectLst>
        </p:spPr>
        <p:txBody>
          <a:bodyPr anchor="ctr"/>
          <a:lstStyle/>
          <a:p>
            <a:pPr algn="ctr">
              <a:spcBef>
                <a:spcPct val="50000"/>
              </a:spcBef>
              <a:buSzPct val="80000"/>
              <a:defRPr/>
            </a:pPr>
            <a:r>
              <a:rPr lang="fa-IR" sz="1600" b="1" dirty="0" smtClean="0">
                <a:solidFill>
                  <a:prstClr val="black"/>
                </a:solidFill>
                <a:cs typeface="B Nazanin" panose="00000400000000000000" pitchFamily="2" charset="-78"/>
              </a:rPr>
              <a:t>بدست آمدن زمان مناسب برای مدیریت درست فضای مجازی رها و وِل که دغدغه همیشگی امام جامعه بوده و همانطور که قبلا ذکر شد در تمام کشورهای مخترع این ابزارها قوانین  استفاده نیز لحاظ میشود</a:t>
            </a:r>
            <a:endParaRPr lang="fa-IR" sz="1600" b="1" dirty="0">
              <a:solidFill>
                <a:srgbClr val="000099"/>
              </a:solidFill>
              <a:latin typeface="Tahoma" pitchFamily="34" charset="0"/>
              <a:cs typeface="B Nazanin" panose="00000400000000000000" pitchFamily="2" charset="-78"/>
            </a:endParaRPr>
          </a:p>
        </p:txBody>
      </p:sp>
      <p:cxnSp>
        <p:nvCxnSpPr>
          <p:cNvPr id="17" name="Straight Arrow Connector 16"/>
          <p:cNvCxnSpPr>
            <a:stCxn id="19" idx="1"/>
          </p:cNvCxnSpPr>
          <p:nvPr/>
        </p:nvCxnSpPr>
        <p:spPr>
          <a:xfrm flipH="1">
            <a:off x="8848578" y="3547916"/>
            <a:ext cx="1458194" cy="301777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88264221"/>
      </p:ext>
    </p:extLst>
  </p:cSld>
  <p:clrMapOvr>
    <a:masterClrMapping/>
  </p:clrMapOvr>
  <p:transition spd="slow">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style.rotation</p:attrName>
                                        </p:attrNameLst>
                                      </p:cBhvr>
                                      <p:tavLst>
                                        <p:tav tm="0">
                                          <p:val>
                                            <p:fltVal val="720"/>
                                          </p:val>
                                        </p:tav>
                                        <p:tav tm="100000">
                                          <p:val>
                                            <p:fltVal val="0"/>
                                          </p:val>
                                        </p:tav>
                                      </p:tavLst>
                                    </p:anim>
                                    <p:anim calcmode="lin" valueType="num">
                                      <p:cBhvr>
                                        <p:cTn id="9" dur="1000" fill="hold"/>
                                        <p:tgtEl>
                                          <p:spTgt spid="4"/>
                                        </p:tgtEl>
                                        <p:attrNameLst>
                                          <p:attrName>ppt_h</p:attrName>
                                        </p:attrNameLst>
                                      </p:cBhvr>
                                      <p:tavLst>
                                        <p:tav tm="0">
                                          <p:val>
                                            <p:fltVal val="0"/>
                                          </p:val>
                                        </p:tav>
                                        <p:tav tm="100000">
                                          <p:val>
                                            <p:strVal val="#ppt_h"/>
                                          </p:val>
                                        </p:tav>
                                      </p:tavLst>
                                    </p:anim>
                                    <p:anim calcmode="lin" valueType="num">
                                      <p:cBhvr>
                                        <p:cTn id="10" dur="1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5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385" decel="100000"/>
                                        <p:tgtEl>
                                          <p:spTgt spid="5"/>
                                        </p:tgtEl>
                                      </p:cBhvr>
                                    </p:animEffect>
                                    <p:animScale>
                                      <p:cBhvr>
                                        <p:cTn id="15" dur="385" decel="100000"/>
                                        <p:tgtEl>
                                          <p:spTgt spid="5"/>
                                        </p:tgtEl>
                                      </p:cBhvr>
                                      <p:from x="10000" y="10000"/>
                                      <p:to x="200000" y="450000"/>
                                    </p:animScale>
                                    <p:animScale>
                                      <p:cBhvr>
                                        <p:cTn id="16" dur="615" accel="100000" fill="hold">
                                          <p:stCondLst>
                                            <p:cond delay="385"/>
                                          </p:stCondLst>
                                        </p:cTn>
                                        <p:tgtEl>
                                          <p:spTgt spid="5"/>
                                        </p:tgtEl>
                                      </p:cBhvr>
                                      <p:from x="200000" y="450000"/>
                                      <p:to x="100000" y="100000"/>
                                    </p:animScale>
                                    <p:set>
                                      <p:cBhvr>
                                        <p:cTn id="17" dur="385" fill="hold"/>
                                        <p:tgtEl>
                                          <p:spTgt spid="5"/>
                                        </p:tgtEl>
                                        <p:attrNameLst>
                                          <p:attrName>ppt_x</p:attrName>
                                        </p:attrNameLst>
                                      </p:cBhvr>
                                      <p:to>
                                        <p:strVal val="(0.5)"/>
                                      </p:to>
                                    </p:set>
                                    <p:anim from="(0.5)" to="(#ppt_x)" calcmode="lin" valueType="num">
                                      <p:cBhvr>
                                        <p:cTn id="18" dur="615" accel="100000" fill="hold">
                                          <p:stCondLst>
                                            <p:cond delay="385"/>
                                          </p:stCondLst>
                                        </p:cTn>
                                        <p:tgtEl>
                                          <p:spTgt spid="5"/>
                                        </p:tgtEl>
                                        <p:attrNameLst>
                                          <p:attrName>ppt_x</p:attrName>
                                        </p:attrNameLst>
                                      </p:cBhvr>
                                    </p:anim>
                                    <p:set>
                                      <p:cBhvr>
                                        <p:cTn id="19" dur="385" fill="hold"/>
                                        <p:tgtEl>
                                          <p:spTgt spid="5"/>
                                        </p:tgtEl>
                                        <p:attrNameLst>
                                          <p:attrName>ppt_y</p:attrName>
                                        </p:attrNameLst>
                                      </p:cBhvr>
                                      <p:to>
                                        <p:strVal val="(#ppt_y+0.4)"/>
                                      </p:to>
                                    </p:set>
                                    <p:anim from="(#ppt_y+0.4)" to="(#ppt_y)" calcmode="lin" valueType="num">
                                      <p:cBhvr>
                                        <p:cTn id="20" dur="615" accel="100000" fill="hold">
                                          <p:stCondLst>
                                            <p:cond delay="385"/>
                                          </p:stCondLst>
                                        </p:cTn>
                                        <p:tgtEl>
                                          <p:spTgt spid="5"/>
                                        </p:tgtEl>
                                        <p:attrNameLst>
                                          <p:attrName>ppt_y</p:attrName>
                                        </p:attrNameLst>
                                      </p:cBhvr>
                                    </p:anim>
                                  </p:childTnLst>
                                </p:cTn>
                              </p:par>
                            </p:childTnLst>
                          </p:cTn>
                        </p:par>
                        <p:par>
                          <p:cTn id="21" fill="hold">
                            <p:stCondLst>
                              <p:cond delay="2000"/>
                            </p:stCondLst>
                            <p:childTnLst>
                              <p:par>
                                <p:cTn id="22" presetID="5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385" decel="100000"/>
                                        <p:tgtEl>
                                          <p:spTgt spid="7"/>
                                        </p:tgtEl>
                                      </p:cBhvr>
                                    </p:animEffect>
                                    <p:animScale>
                                      <p:cBhvr>
                                        <p:cTn id="25" dur="385" decel="100000"/>
                                        <p:tgtEl>
                                          <p:spTgt spid="7"/>
                                        </p:tgtEl>
                                      </p:cBhvr>
                                      <p:from x="10000" y="10000"/>
                                      <p:to x="200000" y="450000"/>
                                    </p:animScale>
                                    <p:animScale>
                                      <p:cBhvr>
                                        <p:cTn id="26" dur="615" accel="100000" fill="hold">
                                          <p:stCondLst>
                                            <p:cond delay="385"/>
                                          </p:stCondLst>
                                        </p:cTn>
                                        <p:tgtEl>
                                          <p:spTgt spid="7"/>
                                        </p:tgtEl>
                                      </p:cBhvr>
                                      <p:from x="200000" y="450000"/>
                                      <p:to x="100000" y="100000"/>
                                    </p:animScale>
                                    <p:set>
                                      <p:cBhvr>
                                        <p:cTn id="27" dur="385" fill="hold"/>
                                        <p:tgtEl>
                                          <p:spTgt spid="7"/>
                                        </p:tgtEl>
                                        <p:attrNameLst>
                                          <p:attrName>ppt_x</p:attrName>
                                        </p:attrNameLst>
                                      </p:cBhvr>
                                      <p:to>
                                        <p:strVal val="(0.5)"/>
                                      </p:to>
                                    </p:set>
                                    <p:anim from="(0.5)" to="(#ppt_x)" calcmode="lin" valueType="num">
                                      <p:cBhvr>
                                        <p:cTn id="28" dur="615" accel="100000" fill="hold">
                                          <p:stCondLst>
                                            <p:cond delay="385"/>
                                          </p:stCondLst>
                                        </p:cTn>
                                        <p:tgtEl>
                                          <p:spTgt spid="7"/>
                                        </p:tgtEl>
                                        <p:attrNameLst>
                                          <p:attrName>ppt_x</p:attrName>
                                        </p:attrNameLst>
                                      </p:cBhvr>
                                    </p:anim>
                                    <p:set>
                                      <p:cBhvr>
                                        <p:cTn id="29" dur="385" fill="hold"/>
                                        <p:tgtEl>
                                          <p:spTgt spid="7"/>
                                        </p:tgtEl>
                                        <p:attrNameLst>
                                          <p:attrName>ppt_y</p:attrName>
                                        </p:attrNameLst>
                                      </p:cBhvr>
                                      <p:to>
                                        <p:strVal val="(#ppt_y+0.4)"/>
                                      </p:to>
                                    </p:set>
                                    <p:anim from="(#ppt_y+0.4)" to="(#ppt_y)" calcmode="lin" valueType="num">
                                      <p:cBhvr>
                                        <p:cTn id="30" dur="615" accel="100000" fill="hold">
                                          <p:stCondLst>
                                            <p:cond delay="385"/>
                                          </p:stCondLst>
                                        </p:cTn>
                                        <p:tgtEl>
                                          <p:spTgt spid="7"/>
                                        </p:tgtEl>
                                        <p:attrNameLst>
                                          <p:attrName>ppt_y</p:attrName>
                                        </p:attrNameLst>
                                      </p:cBhvr>
                                    </p:anim>
                                  </p:childTnLst>
                                </p:cTn>
                              </p:par>
                            </p:childTnLst>
                          </p:cTn>
                        </p:par>
                        <p:par>
                          <p:cTn id="31" fill="hold">
                            <p:stCondLst>
                              <p:cond delay="3000"/>
                            </p:stCondLst>
                            <p:childTnLst>
                              <p:par>
                                <p:cTn id="32" presetID="51"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385" decel="100000"/>
                                        <p:tgtEl>
                                          <p:spTgt spid="15"/>
                                        </p:tgtEl>
                                      </p:cBhvr>
                                    </p:animEffect>
                                    <p:animScale>
                                      <p:cBhvr>
                                        <p:cTn id="35" dur="385" decel="100000"/>
                                        <p:tgtEl>
                                          <p:spTgt spid="15"/>
                                        </p:tgtEl>
                                      </p:cBhvr>
                                      <p:from x="10000" y="10000"/>
                                      <p:to x="200000" y="450000"/>
                                    </p:animScale>
                                    <p:animScale>
                                      <p:cBhvr>
                                        <p:cTn id="36" dur="615" accel="100000" fill="hold">
                                          <p:stCondLst>
                                            <p:cond delay="385"/>
                                          </p:stCondLst>
                                        </p:cTn>
                                        <p:tgtEl>
                                          <p:spTgt spid="15"/>
                                        </p:tgtEl>
                                      </p:cBhvr>
                                      <p:from x="200000" y="450000"/>
                                      <p:to x="100000" y="100000"/>
                                    </p:animScale>
                                    <p:set>
                                      <p:cBhvr>
                                        <p:cTn id="37" dur="385" fill="hold"/>
                                        <p:tgtEl>
                                          <p:spTgt spid="15"/>
                                        </p:tgtEl>
                                        <p:attrNameLst>
                                          <p:attrName>ppt_x</p:attrName>
                                        </p:attrNameLst>
                                      </p:cBhvr>
                                      <p:to>
                                        <p:strVal val="(0.5)"/>
                                      </p:to>
                                    </p:set>
                                    <p:anim from="(0.5)" to="(#ppt_x)" calcmode="lin" valueType="num">
                                      <p:cBhvr>
                                        <p:cTn id="38" dur="615" accel="100000" fill="hold">
                                          <p:stCondLst>
                                            <p:cond delay="385"/>
                                          </p:stCondLst>
                                        </p:cTn>
                                        <p:tgtEl>
                                          <p:spTgt spid="15"/>
                                        </p:tgtEl>
                                        <p:attrNameLst>
                                          <p:attrName>ppt_x</p:attrName>
                                        </p:attrNameLst>
                                      </p:cBhvr>
                                    </p:anim>
                                    <p:set>
                                      <p:cBhvr>
                                        <p:cTn id="39" dur="385" fill="hold"/>
                                        <p:tgtEl>
                                          <p:spTgt spid="15"/>
                                        </p:tgtEl>
                                        <p:attrNameLst>
                                          <p:attrName>ppt_y</p:attrName>
                                        </p:attrNameLst>
                                      </p:cBhvr>
                                      <p:to>
                                        <p:strVal val="(#ppt_y+0.4)"/>
                                      </p:to>
                                    </p:set>
                                    <p:anim from="(#ppt_y+0.4)" to="(#ppt_y)" calcmode="lin" valueType="num">
                                      <p:cBhvr>
                                        <p:cTn id="40" dur="615" accel="100000" fill="hold">
                                          <p:stCondLst>
                                            <p:cond delay="385"/>
                                          </p:stCondLst>
                                        </p:cTn>
                                        <p:tgtEl>
                                          <p:spTgt spid="15"/>
                                        </p:tgtEl>
                                        <p:attrNameLst>
                                          <p:attrName>ppt_y</p:attrName>
                                        </p:attrNameLst>
                                      </p:cBhvr>
                                    </p:anim>
                                  </p:childTnLst>
                                </p:cTn>
                              </p:par>
                            </p:childTnLst>
                          </p:cTn>
                        </p:par>
                        <p:par>
                          <p:cTn id="41" fill="hold">
                            <p:stCondLst>
                              <p:cond delay="4000"/>
                            </p:stCondLst>
                            <p:childTnLst>
                              <p:par>
                                <p:cTn id="42" presetID="51"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385" decel="100000"/>
                                        <p:tgtEl>
                                          <p:spTgt spid="16"/>
                                        </p:tgtEl>
                                      </p:cBhvr>
                                    </p:animEffect>
                                    <p:animScale>
                                      <p:cBhvr>
                                        <p:cTn id="45" dur="385" decel="100000"/>
                                        <p:tgtEl>
                                          <p:spTgt spid="16"/>
                                        </p:tgtEl>
                                      </p:cBhvr>
                                      <p:from x="10000" y="10000"/>
                                      <p:to x="200000" y="450000"/>
                                    </p:animScale>
                                    <p:animScale>
                                      <p:cBhvr>
                                        <p:cTn id="46" dur="615" accel="100000" fill="hold">
                                          <p:stCondLst>
                                            <p:cond delay="385"/>
                                          </p:stCondLst>
                                        </p:cTn>
                                        <p:tgtEl>
                                          <p:spTgt spid="16"/>
                                        </p:tgtEl>
                                      </p:cBhvr>
                                      <p:from x="200000" y="450000"/>
                                      <p:to x="100000" y="100000"/>
                                    </p:animScale>
                                    <p:set>
                                      <p:cBhvr>
                                        <p:cTn id="47" dur="385" fill="hold"/>
                                        <p:tgtEl>
                                          <p:spTgt spid="16"/>
                                        </p:tgtEl>
                                        <p:attrNameLst>
                                          <p:attrName>ppt_x</p:attrName>
                                        </p:attrNameLst>
                                      </p:cBhvr>
                                      <p:to>
                                        <p:strVal val="(0.5)"/>
                                      </p:to>
                                    </p:set>
                                    <p:anim from="(0.5)" to="(#ppt_x)" calcmode="lin" valueType="num">
                                      <p:cBhvr>
                                        <p:cTn id="48" dur="615" accel="100000" fill="hold">
                                          <p:stCondLst>
                                            <p:cond delay="385"/>
                                          </p:stCondLst>
                                        </p:cTn>
                                        <p:tgtEl>
                                          <p:spTgt spid="16"/>
                                        </p:tgtEl>
                                        <p:attrNameLst>
                                          <p:attrName>ppt_x</p:attrName>
                                        </p:attrNameLst>
                                      </p:cBhvr>
                                    </p:anim>
                                    <p:set>
                                      <p:cBhvr>
                                        <p:cTn id="49" dur="385" fill="hold"/>
                                        <p:tgtEl>
                                          <p:spTgt spid="16"/>
                                        </p:tgtEl>
                                        <p:attrNameLst>
                                          <p:attrName>ppt_y</p:attrName>
                                        </p:attrNameLst>
                                      </p:cBhvr>
                                      <p:to>
                                        <p:strVal val="(#ppt_y+0.4)"/>
                                      </p:to>
                                    </p:set>
                                    <p:anim from="(#ppt_y+0.4)" to="(#ppt_y)" calcmode="lin" valueType="num">
                                      <p:cBhvr>
                                        <p:cTn id="50" dur="615" accel="100000" fill="hold">
                                          <p:stCondLst>
                                            <p:cond delay="385"/>
                                          </p:stCondLst>
                                        </p:cTn>
                                        <p:tgtEl>
                                          <p:spTgt spid="1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r">
              <a:buNone/>
            </a:pPr>
            <a:r>
              <a:rPr lang="fa-IR" sz="2400" dirty="0" smtClean="0">
                <a:cs typeface="B Nazanin" panose="00000400000000000000" pitchFamily="2" charset="-78"/>
              </a:rPr>
              <a:t>درفضای مجازی فردی باعنوان دروغِ ستوان یکم حسن شیرازی مدعی میشود من در طبقات بالای ساختمان گشت ارشاد بودم که دیدم وَن حامل خانم مهسا امینی وارد محوطه شد.او باسروصدا و داد وفریاد از وَن پیاده شد و دو مامور زن نیز نتوانستند او را ساکت کنند! ذسرهنگ پاسدار! سید!عباس حسینی! که صبح در مراسم صبحگاه برای سفربه کربلا! حلالیت طلبیده بود، وارد معرکه شد و سیلی به صورت وی زد و او به زمین افتاد و دچارخونریزی از گوش شد!... </a:t>
            </a:r>
            <a:r>
              <a:rPr lang="fa-IR" sz="2400" u="sng" dirty="0" smtClean="0">
                <a:latin typeface="Arabic Typesetting" panose="03020402040406030203" pitchFamily="66" charset="-78"/>
                <a:cs typeface="Arabic Typesetting" panose="03020402040406030203" pitchFamily="66" charset="-78"/>
              </a:rPr>
              <a:t>متاسفانه به همین راحتی در فضای مجازی علیه نیروهای مسلح به دروغ طرح موضوع می شود...</a:t>
            </a:r>
          </a:p>
        </p:txBody>
      </p:sp>
      <p:sp>
        <p:nvSpPr>
          <p:cNvPr id="4" name="Title 3"/>
          <p:cNvSpPr txBox="1">
            <a:spLocks/>
          </p:cNvSpPr>
          <p:nvPr/>
        </p:nvSpPr>
        <p:spPr>
          <a:xfrm>
            <a:off x="3063240" y="311982"/>
            <a:ext cx="8610600" cy="1293028"/>
          </a:xfrm>
          <a:prstGeom prst="cloudCallou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rtl="1">
              <a:lnSpc>
                <a:spcPts val="2625"/>
              </a:lnSpc>
              <a:spcBef>
                <a:spcPts val="375"/>
              </a:spcBef>
              <a:spcAft>
                <a:spcPts val="750"/>
              </a:spcAft>
            </a:pPr>
            <a:r>
              <a:rPr lang="fa-IR" sz="3200" dirty="0" smtClean="0">
                <a:solidFill>
                  <a:srgbClr val="555555"/>
                </a:solidFill>
                <a:latin typeface="Times New Roman" panose="02020603050405020304" pitchFamily="18" charset="0"/>
                <a:ea typeface="Times New Roman" panose="02020603050405020304" pitchFamily="18" charset="0"/>
                <a:cs typeface="B Kamran" panose="00000400000000000000" pitchFamily="2" charset="-78"/>
              </a:rPr>
              <a:t>روایت اول -روز اول</a:t>
            </a:r>
            <a:endParaRPr lang="fa-IR" sz="3200" dirty="0">
              <a:solidFill>
                <a:srgbClr val="555555"/>
              </a:solidFill>
              <a:latin typeface="Times New Roman" panose="02020603050405020304" pitchFamily="18" charset="0"/>
              <a:ea typeface="Times New Roman" panose="02020603050405020304" pitchFamily="18" charset="0"/>
              <a:cs typeface="B Kamran" panose="00000400000000000000" pitchFamily="2" charset="-78"/>
            </a:endParaRPr>
          </a:p>
        </p:txBody>
      </p:sp>
      <p:sp>
        <p:nvSpPr>
          <p:cNvPr id="6" name="Cloud Callout 5"/>
          <p:cNvSpPr/>
          <p:nvPr/>
        </p:nvSpPr>
        <p:spPr>
          <a:xfrm>
            <a:off x="464695" y="3702570"/>
            <a:ext cx="11209145" cy="2803160"/>
          </a:xfrm>
          <a:prstGeom prst="cloudCallout">
            <a:avLst/>
          </a:prstGeom>
        </p:spPr>
        <p:style>
          <a:lnRef idx="2">
            <a:schemeClr val="accent6"/>
          </a:lnRef>
          <a:fillRef idx="1002">
            <a:schemeClr val="lt2"/>
          </a:fillRef>
          <a:effectRef idx="0">
            <a:schemeClr val="accent6"/>
          </a:effectRef>
          <a:fontRef idx="minor">
            <a:schemeClr val="dk1"/>
          </a:fontRef>
        </p:style>
        <p:txBody>
          <a:bodyPr rtlCol="0" anchor="ctr"/>
          <a:lstStyle/>
          <a:p>
            <a:pPr algn="r"/>
            <a:r>
              <a:rPr lang="fa-IR" sz="2000" dirty="0" smtClean="0">
                <a:cs typeface="B Homa" panose="00000400000000000000" pitchFamily="2" charset="-78"/>
              </a:rPr>
              <a:t>این همان حرفی است که بنده همیشه می گویم: شما روایت کنید حقایق جامعه خودتان و کشور خودتان و انقلابتان را . شما اگر روایت نکنید دشمن روایت میکند </a:t>
            </a:r>
            <a:r>
              <a:rPr lang="fa-IR" sz="2000" dirty="0" smtClean="0">
                <a:latin typeface="Besmellah 1" pitchFamily="2" charset="0"/>
                <a:cs typeface="Mj_AridiNaskh Plain" panose="00000700000000000000" pitchFamily="2" charset="-78"/>
              </a:rPr>
              <a:t>(بیانات امام خامنه ای در دیدار پرستاران و خانواده شهدای سلامت 21-9-1401)</a:t>
            </a:r>
            <a:endParaRPr lang="fa-IR" sz="1400" dirty="0">
              <a:latin typeface="Besmellah 1" pitchFamily="2" charset="0"/>
              <a:cs typeface="Mj_AridiNaskh Plain" panose="00000700000000000000" pitchFamily="2" charset="-78"/>
            </a:endParaRPr>
          </a:p>
        </p:txBody>
      </p:sp>
    </p:spTree>
    <p:extLst>
      <p:ext uri="{BB962C8B-B14F-4D97-AF65-F5344CB8AC3E}">
        <p14:creationId xmlns:p14="http://schemas.microsoft.com/office/powerpoint/2010/main" val="3160395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524877" y="2303041"/>
            <a:ext cx="3398418" cy="1797040"/>
          </a:xfrm>
          <a:solidFill>
            <a:schemeClr val="accent6">
              <a:lumMod val="60000"/>
              <a:lumOff val="40000"/>
            </a:schemeClr>
          </a:solidFill>
          <a:ln w="57150">
            <a:solidFill>
              <a:srgbClr val="FFFF00"/>
            </a:solidFill>
          </a:ln>
        </p:spPr>
        <p:style>
          <a:lnRef idx="1">
            <a:schemeClr val="accent3"/>
          </a:lnRef>
          <a:fillRef idx="2">
            <a:schemeClr val="accent3"/>
          </a:fillRef>
          <a:effectRef idx="1">
            <a:schemeClr val="accent3"/>
          </a:effectRef>
          <a:fontRef idx="minor">
            <a:schemeClr val="dk1"/>
          </a:fontRef>
        </p:style>
        <p:txBody>
          <a:bodyPr rtlCol="1">
            <a:normAutofit/>
          </a:bodyPr>
          <a:lstStyle/>
          <a:p>
            <a:pPr fontAlgn="auto">
              <a:spcAft>
                <a:spcPts val="0"/>
              </a:spcAft>
              <a:defRPr/>
            </a:pPr>
            <a:r>
              <a:rPr lang="fa-IR" sz="2400" b="1" dirty="0" smtClean="0"/>
              <a:t>تهدیدات اغتشاشات اخیر</a:t>
            </a:r>
            <a:endParaRPr lang="fa-IR" sz="2400" b="1" dirty="0"/>
          </a:p>
        </p:txBody>
      </p:sp>
      <p:sp>
        <p:nvSpPr>
          <p:cNvPr id="6" name="Right Brace 5"/>
          <p:cNvSpPr/>
          <p:nvPr/>
        </p:nvSpPr>
        <p:spPr>
          <a:xfrm>
            <a:off x="7524751" y="214313"/>
            <a:ext cx="714375" cy="6286500"/>
          </a:xfrm>
          <a:prstGeom prst="rightBrace">
            <a:avLst>
              <a:gd name="adj1" fmla="val 126920"/>
              <a:gd name="adj2" fmla="val 50000"/>
            </a:avLst>
          </a:prstGeom>
        </p:spPr>
        <p:style>
          <a:lnRef idx="3">
            <a:schemeClr val="accent3"/>
          </a:lnRef>
          <a:fillRef idx="0">
            <a:schemeClr val="accent3"/>
          </a:fillRef>
          <a:effectRef idx="2">
            <a:schemeClr val="accent3"/>
          </a:effectRef>
          <a:fontRef idx="minor">
            <a:schemeClr val="tx1"/>
          </a:fontRef>
        </p:style>
        <p:txBody>
          <a:bodyPr rtlCol="1" anchor="ctr"/>
          <a:lstStyle/>
          <a:p>
            <a:pPr algn="ctr">
              <a:defRPr/>
            </a:pPr>
            <a:endParaRPr lang="fa-IR">
              <a:solidFill>
                <a:prstClr val="black"/>
              </a:solidFill>
            </a:endParaRPr>
          </a:p>
        </p:txBody>
      </p:sp>
      <p:sp>
        <p:nvSpPr>
          <p:cNvPr id="7" name="Rectangle 6"/>
          <p:cNvSpPr/>
          <p:nvPr/>
        </p:nvSpPr>
        <p:spPr>
          <a:xfrm>
            <a:off x="73701" y="500052"/>
            <a:ext cx="7451036" cy="969496"/>
          </a:xfrm>
          <a:prstGeom prst="rect">
            <a:avLst/>
          </a:prstGeom>
        </p:spPr>
        <p:txBody>
          <a:bodyPr wrap="square">
            <a:spAutoFit/>
          </a:bodyPr>
          <a:lstStyle/>
          <a:p>
            <a:pPr>
              <a:defRPr/>
            </a:pPr>
            <a:r>
              <a:rPr lang="fa-IR" sz="1900" b="1" dirty="0" smtClean="0">
                <a:solidFill>
                  <a:srgbClr val="000000"/>
                </a:solidFill>
                <a:ea typeface="Times New Roman"/>
                <a:cs typeface="B Nazanin"/>
              </a:rPr>
              <a:t>*ایجاد </a:t>
            </a:r>
            <a:r>
              <a:rPr lang="fa-IR" sz="1900" b="1" dirty="0">
                <a:solidFill>
                  <a:srgbClr val="000000"/>
                </a:solidFill>
                <a:ea typeface="Times New Roman"/>
                <a:cs typeface="B Nazanin"/>
              </a:rPr>
              <a:t>گسل های جنسیتی ،  قومی  مذهبی و اعتقادی ازجمله تهدیداتی بود </a:t>
            </a:r>
            <a:r>
              <a:rPr lang="fa-IR" sz="1900" b="1" dirty="0" smtClean="0">
                <a:solidFill>
                  <a:srgbClr val="000000"/>
                </a:solidFill>
                <a:ea typeface="Times New Roman"/>
                <a:cs typeface="B Nazanin"/>
              </a:rPr>
              <a:t>که، </a:t>
            </a:r>
            <a:r>
              <a:rPr lang="fa-IR" sz="1900" b="1" dirty="0">
                <a:solidFill>
                  <a:srgbClr val="000000"/>
                </a:solidFill>
                <a:ea typeface="Times New Roman"/>
                <a:cs typeface="B Nazanin"/>
              </a:rPr>
              <a:t>دشمن برای آن برنامه ریزی کرده </a:t>
            </a:r>
            <a:r>
              <a:rPr lang="fa-IR" sz="1900" b="1" dirty="0" smtClean="0">
                <a:solidFill>
                  <a:srgbClr val="000000"/>
                </a:solidFill>
                <a:ea typeface="Times New Roman"/>
                <a:cs typeface="B Nazanin"/>
              </a:rPr>
              <a:t>بود0همانطور که قبلا اشاره شد آسیب دیدن بخشی از سرمایه اجتماعی مردمی که نا آگاه بودند و تحت تاثیر رسانه معاند بودند خواسته دشمن بود</a:t>
            </a:r>
            <a:endParaRPr lang="fa-IR" sz="1900" b="1" dirty="0">
              <a:ln w="1905"/>
              <a:effectLst>
                <a:innerShdw blurRad="69850" dist="43180" dir="5400000">
                  <a:srgbClr val="000000">
                    <a:alpha val="65000"/>
                  </a:srgbClr>
                </a:innerShdw>
              </a:effectLst>
            </a:endParaRPr>
          </a:p>
        </p:txBody>
      </p:sp>
      <p:cxnSp>
        <p:nvCxnSpPr>
          <p:cNvPr id="10" name="Straight Arrow Connector 9"/>
          <p:cNvCxnSpPr/>
          <p:nvPr/>
        </p:nvCxnSpPr>
        <p:spPr>
          <a:xfrm flipH="1">
            <a:off x="7524751" y="1100216"/>
            <a:ext cx="357187"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500005" y="1932637"/>
            <a:ext cx="357187"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77573" y="1441925"/>
            <a:ext cx="7022432" cy="981423"/>
          </a:xfrm>
          <a:prstGeom prst="rect">
            <a:avLst/>
          </a:prstGeom>
        </p:spPr>
        <p:txBody>
          <a:bodyPr wrap="square">
            <a:spAutoFit/>
          </a:bodyPr>
          <a:lstStyle/>
          <a:p>
            <a:pPr>
              <a:lnSpc>
                <a:spcPct val="107000"/>
              </a:lnSpc>
              <a:spcAft>
                <a:spcPts val="800"/>
              </a:spcAft>
            </a:pPr>
            <a:r>
              <a:rPr lang="fa-IR" b="1" dirty="0" smtClean="0">
                <a:solidFill>
                  <a:srgbClr val="000000"/>
                </a:solidFill>
                <a:ea typeface="Times New Roman"/>
                <a:cs typeface="B Nazanin"/>
              </a:rPr>
              <a:t>*حضور </a:t>
            </a:r>
            <a:r>
              <a:rPr lang="fa-IR" b="1" dirty="0">
                <a:solidFill>
                  <a:srgbClr val="000000"/>
                </a:solidFill>
                <a:ea typeface="Times New Roman"/>
                <a:cs typeface="B Nazanin"/>
              </a:rPr>
              <a:t>هیجانی و عاطفی نوجوانانی که  با الگوگیری از بازی های </a:t>
            </a:r>
            <a:r>
              <a:rPr lang="fa-IR" b="1" dirty="0" smtClean="0">
                <a:solidFill>
                  <a:srgbClr val="000000"/>
                </a:solidFill>
                <a:ea typeface="Times New Roman"/>
                <a:cs typeface="B Nazanin"/>
              </a:rPr>
              <a:t>ضد ارزشی  و غیراخلاقی و همچنین فضای بی در و پیکر مجازی با فراخوان های رسانه های معاند در تجمعات حاضر می شدندو تغییرآرزوهای ایشان تهدیدی برای آینده است  </a:t>
            </a:r>
            <a:endParaRPr lang="en-US" sz="1200" dirty="0">
              <a:ea typeface="Times New Roman"/>
              <a:cs typeface="Arial"/>
            </a:endParaRPr>
          </a:p>
        </p:txBody>
      </p:sp>
      <p:cxnSp>
        <p:nvCxnSpPr>
          <p:cNvPr id="14" name="Straight Arrow Connector 13"/>
          <p:cNvCxnSpPr/>
          <p:nvPr/>
        </p:nvCxnSpPr>
        <p:spPr>
          <a:xfrm flipH="1">
            <a:off x="7534103" y="2886062"/>
            <a:ext cx="357187"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77573" y="2578286"/>
            <a:ext cx="7022432" cy="615553"/>
          </a:xfrm>
          <a:prstGeom prst="rect">
            <a:avLst/>
          </a:prstGeom>
        </p:spPr>
        <p:txBody>
          <a:bodyPr wrap="square">
            <a:spAutoFit/>
          </a:bodyPr>
          <a:lstStyle/>
          <a:p>
            <a:pPr>
              <a:defRPr/>
            </a:pPr>
            <a:r>
              <a:rPr lang="fa-IR" b="1" dirty="0" smtClean="0">
                <a:solidFill>
                  <a:srgbClr val="000000"/>
                </a:solidFill>
                <a:ea typeface="Times New Roman"/>
                <a:cs typeface="B Nazanin"/>
              </a:rPr>
              <a:t>*ا</a:t>
            </a:r>
            <a:r>
              <a:rPr lang="fa-IR" sz="1600" b="1" dirty="0" smtClean="0">
                <a:solidFill>
                  <a:srgbClr val="000000"/>
                </a:solidFill>
                <a:ea typeface="Times New Roman"/>
                <a:cs typeface="B Nazanin"/>
              </a:rPr>
              <a:t>تحاد مخالفان خارجی مخصوصا در هفته ابتدایی یکی ازتهدیدات متصوربود که با رخ نمایی اصالت آنها، این مهم نیزمرتفع شد.</a:t>
            </a:r>
            <a:r>
              <a:rPr lang="fa-IR" sz="1200" b="1" dirty="0" smtClean="0">
                <a:solidFill>
                  <a:srgbClr val="000000"/>
                </a:solidFill>
                <a:ea typeface="Times New Roman"/>
                <a:cs typeface="B Nazanin"/>
              </a:rPr>
              <a:t>شعار مرگ بر شاه و ... در تجمعات خارج از کشور باحضور دختر ربع پهلوی در تجمعات</a:t>
            </a:r>
            <a:endParaRPr lang="fa-IR" sz="1200" b="1" dirty="0">
              <a:ln w="1905"/>
              <a:effectLst>
                <a:innerShdw blurRad="69850" dist="43180" dir="5400000">
                  <a:srgbClr val="000000">
                    <a:alpha val="65000"/>
                  </a:srgbClr>
                </a:innerShdw>
              </a:effectLst>
            </a:endParaRPr>
          </a:p>
        </p:txBody>
      </p:sp>
      <p:cxnSp>
        <p:nvCxnSpPr>
          <p:cNvPr id="16" name="Straight Arrow Connector 15"/>
          <p:cNvCxnSpPr/>
          <p:nvPr/>
        </p:nvCxnSpPr>
        <p:spPr>
          <a:xfrm flipH="1">
            <a:off x="7524737" y="3757990"/>
            <a:ext cx="357187"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44003" y="3323816"/>
            <a:ext cx="7451036" cy="707886"/>
          </a:xfrm>
          <a:prstGeom prst="rect">
            <a:avLst/>
          </a:prstGeom>
        </p:spPr>
        <p:txBody>
          <a:bodyPr wrap="square">
            <a:spAutoFit/>
          </a:bodyPr>
          <a:lstStyle/>
          <a:p>
            <a:pPr>
              <a:defRPr/>
            </a:pPr>
            <a:r>
              <a:rPr lang="fa-IR" sz="2000" b="1" dirty="0" smtClean="0">
                <a:solidFill>
                  <a:srgbClr val="000000"/>
                </a:solidFill>
                <a:ea typeface="Times New Roman"/>
                <a:cs typeface="B Nazanin"/>
              </a:rPr>
              <a:t>*ایجاد </a:t>
            </a:r>
            <a:r>
              <a:rPr lang="fa-IR" sz="2000" b="1" dirty="0">
                <a:solidFill>
                  <a:srgbClr val="000000"/>
                </a:solidFill>
                <a:ea typeface="Times New Roman"/>
                <a:cs typeface="B Nazanin"/>
              </a:rPr>
              <a:t>گسل های جنسیتی ،  قومی  مذهبی و اعتقادی ازجمله تهدیداتی بود که </a:t>
            </a:r>
            <a:r>
              <a:rPr lang="fa-IR" sz="2000" b="1" dirty="0" smtClean="0">
                <a:solidFill>
                  <a:srgbClr val="000000"/>
                </a:solidFill>
                <a:ea typeface="Times New Roman"/>
                <a:cs typeface="B Nazanin"/>
              </a:rPr>
              <a:t>طبق اشارات قبلی ، </a:t>
            </a:r>
            <a:r>
              <a:rPr lang="fa-IR" sz="2000" b="1" dirty="0">
                <a:solidFill>
                  <a:srgbClr val="000000"/>
                </a:solidFill>
                <a:ea typeface="Times New Roman"/>
                <a:cs typeface="B Nazanin"/>
              </a:rPr>
              <a:t>دشمن برای آن برنامه ریزی کرده بود</a:t>
            </a:r>
            <a:endParaRPr lang="fa-IR" sz="2000" b="1" dirty="0">
              <a:ln w="1905"/>
              <a:effectLst>
                <a:innerShdw blurRad="69850" dist="43180" dir="5400000">
                  <a:srgbClr val="000000">
                    <a:alpha val="65000"/>
                  </a:srgbClr>
                </a:innerShdw>
              </a:effectLst>
            </a:endParaRPr>
          </a:p>
        </p:txBody>
      </p:sp>
      <p:sp>
        <p:nvSpPr>
          <p:cNvPr id="18" name="Rectangle 17"/>
          <p:cNvSpPr/>
          <p:nvPr/>
        </p:nvSpPr>
        <p:spPr>
          <a:xfrm>
            <a:off x="0" y="4364188"/>
            <a:ext cx="7451036" cy="954107"/>
          </a:xfrm>
          <a:prstGeom prst="rect">
            <a:avLst/>
          </a:prstGeom>
        </p:spPr>
        <p:txBody>
          <a:bodyPr wrap="square">
            <a:spAutoFit/>
          </a:bodyPr>
          <a:lstStyle/>
          <a:p>
            <a:pPr>
              <a:defRPr/>
            </a:pPr>
            <a:r>
              <a:rPr lang="fa-IR" sz="2000" b="1" dirty="0" smtClean="0">
                <a:solidFill>
                  <a:srgbClr val="000000"/>
                </a:solidFill>
                <a:ea typeface="Times New Roman"/>
                <a:cs typeface="B Nazanin"/>
              </a:rPr>
              <a:t>*</a:t>
            </a:r>
            <a:r>
              <a:rPr lang="fa-IR" b="1" dirty="0" smtClean="0">
                <a:solidFill>
                  <a:srgbClr val="000000"/>
                </a:solidFill>
                <a:ea typeface="Times New Roman"/>
                <a:cs typeface="B Nazanin"/>
              </a:rPr>
              <a:t>احتمال سقوط مجدد اقتصادی کشور:فتنه های 88 و 96 و98 ثابت کرده ایجاد اغتشاش در کشوربارشد اقتصادی رابطه معکوس دارد.آسیب دیدن ترانزیت کالا و راه اندازی کریدورهای شمال جنوب و شرق به غرب که در دستورکاردولت انقلابی است از جمله ایت تهدیدات است</a:t>
            </a:r>
            <a:endParaRPr lang="fa-IR" b="1" dirty="0">
              <a:ln w="1905"/>
              <a:effectLst>
                <a:innerShdw blurRad="69850" dist="43180" dir="5400000">
                  <a:srgbClr val="000000">
                    <a:alpha val="65000"/>
                  </a:srgbClr>
                </a:innerShdw>
              </a:effectLst>
            </a:endParaRPr>
          </a:p>
        </p:txBody>
      </p:sp>
      <p:cxnSp>
        <p:nvCxnSpPr>
          <p:cNvPr id="19" name="Straight Arrow Connector 18"/>
          <p:cNvCxnSpPr/>
          <p:nvPr/>
        </p:nvCxnSpPr>
        <p:spPr>
          <a:xfrm flipH="1">
            <a:off x="7451036" y="4718131"/>
            <a:ext cx="357187"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451036" y="5649249"/>
            <a:ext cx="357187"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0" y="5532517"/>
            <a:ext cx="7451036" cy="1231106"/>
          </a:xfrm>
          <a:prstGeom prst="rect">
            <a:avLst/>
          </a:prstGeom>
        </p:spPr>
        <p:txBody>
          <a:bodyPr wrap="square">
            <a:spAutoFit/>
          </a:bodyPr>
          <a:lstStyle/>
          <a:p>
            <a:pPr>
              <a:defRPr/>
            </a:pPr>
            <a:r>
              <a:rPr lang="fa-IR" sz="2000" b="1" dirty="0" smtClean="0">
                <a:solidFill>
                  <a:srgbClr val="000000"/>
                </a:solidFill>
                <a:ea typeface="Times New Roman"/>
                <a:cs typeface="B Nazanin"/>
              </a:rPr>
              <a:t>*</a:t>
            </a:r>
            <a:r>
              <a:rPr lang="fa-IR" b="1" dirty="0" smtClean="0">
                <a:solidFill>
                  <a:srgbClr val="000000"/>
                </a:solidFill>
                <a:ea typeface="Times New Roman"/>
                <a:cs typeface="B Nazanin"/>
              </a:rPr>
              <a:t>احتمال ایجاد التهابات در دانشگاه ها باتوجه به اینکه حدود 3سال دانشگاه ها  تعطیل بوده و تدریس اساتیدی را در آنها شاهدیم که جزء شکست خوردگان سیاسی انتخاباتی بوده و قصد انتقام از نظام سیاسی را داشته و اصطلاحا با حضور دانشجویانی که ماحصل سیاست های اشتباه  اواخر دهه70 و اوایل 80 اندشمشیر را از رو بسته اند از دیگر تهدیدات متصور است.</a:t>
            </a:r>
            <a:endParaRPr lang="fa-IR" b="1" dirty="0">
              <a:ln w="1905"/>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9254191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latin typeface="2  Titr"/>
              </a:rPr>
              <a:t>تلاش غرب وحشی برای اغتشاش در ایران</a:t>
            </a:r>
            <a:endParaRPr lang="en-US" b="1" dirty="0">
              <a:latin typeface="2  Titr"/>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5054" y="1289155"/>
            <a:ext cx="10767333" cy="5246556"/>
          </a:xfrm>
          <a:prstGeom prst="rect">
            <a:avLst/>
          </a:prstGeom>
          <a:solidFill>
            <a:schemeClr val="accent2">
              <a:lumMod val="40000"/>
              <a:lumOff val="60000"/>
            </a:schemeClr>
          </a:solidFill>
          <a:ln>
            <a:noFill/>
          </a:ln>
          <a:effectLst/>
        </p:spPr>
      </p:pic>
      <p:sp>
        <p:nvSpPr>
          <p:cNvPr id="8" name="Rounded Rectangle 7"/>
          <p:cNvSpPr/>
          <p:nvPr/>
        </p:nvSpPr>
        <p:spPr>
          <a:xfrm>
            <a:off x="1199212" y="1993692"/>
            <a:ext cx="2833141" cy="3927423"/>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8127167" y="1993691"/>
            <a:ext cx="3265358" cy="3927423"/>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ounded Rectangle 11"/>
          <p:cNvSpPr/>
          <p:nvPr/>
        </p:nvSpPr>
        <p:spPr>
          <a:xfrm>
            <a:off x="4547016" y="1993692"/>
            <a:ext cx="3265358" cy="3927423"/>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59564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تلاش غرب برای فتنه انگیزی در کشور</a:t>
            </a:r>
            <a:endParaRPr lang="en-US" dirty="0"/>
          </a:p>
        </p:txBody>
      </p:sp>
      <p:sp>
        <p:nvSpPr>
          <p:cNvPr id="3" name="Content Placeholder 2"/>
          <p:cNvSpPr>
            <a:spLocks noGrp="1"/>
          </p:cNvSpPr>
          <p:nvPr>
            <p:ph idx="1"/>
          </p:nvPr>
        </p:nvSpPr>
        <p:spPr/>
        <p:txBody>
          <a:bodyPr/>
          <a:lstStyle/>
          <a:p>
            <a:r>
              <a:rPr lang="fa-IR" sz="2400" dirty="0" smtClean="0">
                <a:solidFill>
                  <a:schemeClr val="accent3"/>
                </a:solidFill>
                <a:cs typeface="B Nazanin" panose="00000400000000000000" pitchFamily="2" charset="-78"/>
              </a:rPr>
              <a:t>تویئتری که همزمان با نا آرامی های انتخابات اخیرآمریکا، حساب توئیتری رئیس جمهورِ وقت آمریکا (ترامپ) و 70 هزار نفر از دنباله کنندگانش را به بهانه تشویق به خشونت برای همیشه !مسدود میکند در اتفاقات اخیرِ ایران  نه تنها دعوت به خشونت می کند بلکه با استفاده از ربات ها و هوش مصنوعی براحتی علیه جمهوری اسلامی موج مصنوعی به راه می اندازد. در فتنه سال88 اعلام میکند تعمیراتِ فصلی خود را بخاطر پوشش دادن اغتشاشاتِ ایران تعویق انداخته و شاهدیم که بالای 90% اکانت هایی که پست های یک بازیکن سلبریتی غیر متعهد خارج از کشور را فیو میزنند کمتر از 10 نفر فالوئر دارند و یا اصلا فالوئر دارند اما در این فضا فعال اند</a:t>
            </a:r>
            <a:r>
              <a:rPr lang="fa-IR" sz="2400" dirty="0" smtClean="0">
                <a:cs typeface="B Nazanin" panose="00000400000000000000" pitchFamily="2" charset="-78"/>
              </a:rPr>
              <a:t>!</a:t>
            </a:r>
          </a:p>
          <a:p>
            <a:r>
              <a:rPr lang="fa-IR" sz="2400" dirty="0" smtClean="0">
                <a:solidFill>
                  <a:srgbClr val="00B0F0"/>
                </a:solidFill>
                <a:cs typeface="B Nazanin" panose="00000400000000000000" pitchFamily="2" charset="-78"/>
              </a:rPr>
              <a:t>نیویورگ تایمز اعلام میکند آمریکا قصد دارد برای رساندن تجهیزات استارلینک به ایرانیان از سازمان های  اطلاعاتی –امنیتی مانند سیا استفاده کند!</a:t>
            </a:r>
          </a:p>
          <a:p>
            <a:r>
              <a:rPr lang="fa-IR" sz="2400" dirty="0" smtClean="0">
                <a:solidFill>
                  <a:schemeClr val="accent2"/>
                </a:solidFill>
                <a:cs typeface="B Nazanin" panose="00000400000000000000" pitchFamily="2" charset="-78"/>
              </a:rPr>
              <a:t>ایده تجزیه کشورهای مسلمان از 57 کشور به200 کشور توسط (برنارد لوئیس)یک مورخ دان یهودی انگلیسی داده شد و در آن اشاره شده که ایران باید به 6 کشور کوچک تبدیل شود تا یکبار برای همیشه قدرت اسلام خنثی شود</a:t>
            </a:r>
            <a:r>
              <a:rPr lang="fa-IR" sz="2400" dirty="0" smtClean="0">
                <a:cs typeface="B Nazanin" panose="00000400000000000000" pitchFamily="2" charset="-78"/>
              </a:rPr>
              <a:t>!</a:t>
            </a:r>
            <a:endParaRPr lang="en-US" sz="2400" dirty="0">
              <a:cs typeface="B Nazanin" panose="00000400000000000000" pitchFamily="2" charset="-78"/>
            </a:endParaRPr>
          </a:p>
        </p:txBody>
      </p:sp>
    </p:spTree>
    <p:extLst>
      <p:ext uri="{BB962C8B-B14F-4D97-AF65-F5344CB8AC3E}">
        <p14:creationId xmlns:p14="http://schemas.microsoft.com/office/powerpoint/2010/main" val="1091880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lnSpc>
                <a:spcPct val="107000"/>
              </a:lnSpc>
              <a:spcBef>
                <a:spcPts val="0"/>
              </a:spcBef>
              <a:spcAft>
                <a:spcPts val="800"/>
              </a:spcAft>
            </a:pPr>
            <a:r>
              <a:rPr lang="en-US" sz="1100" dirty="0">
                <a:ea typeface="Times New Roman"/>
                <a:cs typeface="Arial"/>
              </a:rPr>
              <a:t/>
            </a:r>
            <a:br>
              <a:rPr lang="en-US" sz="1100" dirty="0">
                <a:ea typeface="Times New Roman"/>
                <a:cs typeface="Arial"/>
              </a:rPr>
            </a:br>
            <a:r>
              <a:rPr lang="fa-IR" sz="2400" b="1" dirty="0">
                <a:solidFill>
                  <a:srgbClr val="000000"/>
                </a:solidFill>
                <a:latin typeface="DroidNaskh"/>
                <a:ea typeface="Times New Roman"/>
                <a:cs typeface="B Nazanin"/>
              </a:rPr>
              <a:t>بیانات در مراسم مشترک دانش‌آموختگی دانشجویان دانشگاه‌های افسری نیروهای </a:t>
            </a:r>
            <a:r>
              <a:rPr lang="fa-IR" sz="2400" b="1" dirty="0" smtClean="0">
                <a:solidFill>
                  <a:srgbClr val="000000"/>
                </a:solidFill>
                <a:latin typeface="DroidNaskh"/>
                <a:ea typeface="Times New Roman"/>
                <a:cs typeface="B Nazanin"/>
              </a:rPr>
              <a:t>مسلح             </a:t>
            </a:r>
            <a:r>
              <a:rPr lang="fa-IR" sz="1200" b="1" dirty="0" smtClean="0">
                <a:solidFill>
                  <a:srgbClr val="988D31"/>
                </a:solidFill>
                <a:latin typeface="Tahoma"/>
                <a:ea typeface="Times New Roman"/>
                <a:cs typeface="B Nazanin"/>
              </a:rPr>
              <a:t> ۱۴۰۱/۰۷/۱۱   </a:t>
            </a:r>
            <a:r>
              <a:rPr lang="en-US" sz="1200" b="1" dirty="0">
                <a:solidFill>
                  <a:srgbClr val="1F3763"/>
                </a:solidFill>
                <a:latin typeface="Calibri Light"/>
                <a:ea typeface="Times New Roman"/>
                <a:cs typeface="Times New Roman"/>
              </a:rPr>
              <a:t/>
            </a:r>
            <a:br>
              <a:rPr lang="en-US" sz="1200" b="1" dirty="0">
                <a:solidFill>
                  <a:srgbClr val="1F3763"/>
                </a:solidFill>
                <a:latin typeface="Calibri Light"/>
                <a:ea typeface="Times New Roman"/>
                <a:cs typeface="Times New Roman"/>
              </a:rPr>
            </a:br>
            <a:endParaRPr lang="en-US" sz="2800" dirty="0"/>
          </a:p>
        </p:txBody>
      </p:sp>
      <p:pic>
        <p:nvPicPr>
          <p:cNvPr id="2051" name="Picture 3" descr="C:\Users\majid\Desktop\فوت مهسا\1_173995560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410" y="1648879"/>
            <a:ext cx="4077324"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31567" y="1765173"/>
            <a:ext cx="6445771" cy="4832092"/>
          </a:xfrm>
          <a:prstGeom prst="rect">
            <a:avLst/>
          </a:prstGeom>
          <a:solidFill>
            <a:schemeClr val="accent1">
              <a:lumMod val="20000"/>
              <a:lumOff val="80000"/>
            </a:schemeClr>
          </a:solidFill>
        </p:spPr>
        <p:txBody>
          <a:bodyPr wrap="square">
            <a:spAutoFit/>
          </a:bodyPr>
          <a:lstStyle/>
          <a:p>
            <a:r>
              <a:rPr lang="fa-IR" sz="2800" dirty="0">
                <a:solidFill>
                  <a:srgbClr val="000000"/>
                </a:solidFill>
                <a:latin typeface="Tahoma"/>
                <a:ea typeface="Times New Roman"/>
                <a:cs typeface="B Nazanin"/>
              </a:rPr>
              <a:t>برخی چهره‌های ورزشی و هنری هم موضع‌گیری‌هایی کردند؛ به نظر بنده هیچ اهمّیّت ندارد؛ روی این نباید حسّاسیّت به خرج داد. جامعه‌ی ورزشی ما جامعه‌ی سالمی است، جامعه‌ی هنری ما هم جامعه‌ی سالمی است. عناصر مؤمن، علاقه‌مند، باشرف، در این جامعه‌ی ورزشی و هنری کم نیستند، زیادند؛ حالا چهار نفر هم یک حرفی میزنند؛ حرف آنها ارزشی ندارد. اینکه حالا آیا عناوین مجرمانه بر حرف آنها تطبیق میکند یا نه، به عهده‌ی قوّه‌ی قضائیّه است، امّا از لحاظ نگاه عمومی هیچ اهمّیّتی و ارزشی ندارد و جامعه‌ی هنری ما و ورزشی ما با این گونه حرکتها، با این رفتارهای دشمن‌شادکن، آلوده نخواهد شد</a:t>
            </a:r>
            <a:endParaRPr lang="en-US" sz="2800" dirty="0"/>
          </a:p>
        </p:txBody>
      </p:sp>
    </p:spTree>
    <p:extLst>
      <p:ext uri="{BB962C8B-B14F-4D97-AF65-F5344CB8AC3E}">
        <p14:creationId xmlns:p14="http://schemas.microsoft.com/office/powerpoint/2010/main" val="1909598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1362181" y="2967335"/>
            <a:ext cx="9467656"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fa-IR" sz="5400" b="1" dirty="0" smtClean="0">
                <a:ln w="22225">
                  <a:solidFill>
                    <a:schemeClr val="accent2"/>
                  </a:solidFill>
                  <a:prstDash val="solid"/>
                </a:ln>
                <a:solidFill>
                  <a:schemeClr val="accent2">
                    <a:lumMod val="40000"/>
                    <a:lumOff val="60000"/>
                  </a:schemeClr>
                </a:solidFill>
              </a:rPr>
              <a:t>جواب چند شبهه در فضای غبار آلود فتنه</a:t>
            </a:r>
            <a:endParaRPr lang="en-US"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44319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b="1" dirty="0" smtClean="0">
                <a:latin typeface="2  Titr"/>
              </a:rPr>
              <a:t>جوانانی که در دفاع مقدس شهید شده بودند ماحصل تربیت در رژیم شاه بودند ولی جوانان امروز مثل آنها نیستند!</a:t>
            </a:r>
            <a:endParaRPr lang="en-US" sz="3600" b="1" dirty="0">
              <a:latin typeface="2  Titr"/>
            </a:endParaRPr>
          </a:p>
        </p:txBody>
      </p:sp>
      <p:sp>
        <p:nvSpPr>
          <p:cNvPr id="3" name="Content Placeholder 2"/>
          <p:cNvSpPr>
            <a:spLocks noGrp="1"/>
          </p:cNvSpPr>
          <p:nvPr>
            <p:ph idx="1"/>
          </p:nvPr>
        </p:nvSpPr>
        <p:spPr>
          <a:solidFill>
            <a:srgbClr val="FFFF00"/>
          </a:solidFill>
        </p:spPr>
        <p:txBody>
          <a:bodyPr>
            <a:normAutofit/>
          </a:bodyPr>
          <a:lstStyle/>
          <a:p>
            <a:r>
              <a:rPr lang="fa-IR" dirty="0" smtClean="0"/>
              <a:t>پاسخ شبهه:</a:t>
            </a:r>
          </a:p>
          <a:p>
            <a:r>
              <a:rPr lang="fa-IR" sz="2400" b="1" dirty="0" smtClean="0">
                <a:cs typeface="B Nazanin" panose="00000400000000000000" pitchFamily="2" charset="-78"/>
              </a:rPr>
              <a:t>اولا قیاس اینچنینی قیاس باطلی است. با این نگاه می توان مدعی بود جوانان غیور صدر اسلام مانند حضرت علی علیه السلام و حضرت حمزه سیدالشهدا و جناب یاسر و... تربیت یافتگانِ دوران جاهلیت بوده اند! حال آنکه واقعیت آن است که این نفس حق پیامبر ص بود که آن ها را با ایمان و شهادت و زندگی اخروی آشناکرد و متعالی شدند. در دوران دفاع مقدس نیز جوانان انقلابی ما نیز با نفس امام راحل (ره) زنده شدند وگرنه در دوران طاغوت تنها ما نمی توانیم به جوانان القاء می شد</a:t>
            </a:r>
          </a:p>
          <a:p>
            <a:r>
              <a:rPr lang="fa-IR" sz="2400" b="1" dirty="0" smtClean="0">
                <a:ln>
                  <a:solidFill>
                    <a:schemeClr val="accent6">
                      <a:lumMod val="75000"/>
                    </a:schemeClr>
                  </a:solidFill>
                </a:ln>
                <a:cs typeface="B Nazanin" panose="00000400000000000000" pitchFamily="2" charset="-78"/>
              </a:rPr>
              <a:t>نقل است نادر شاه در یکی ازجنگها به پیرمرد سپاهش که باشجاعت مثال زدنی وبا قدرت میجنگید گفت: تو در زمانی که به ایران حمله میشد کجابودی تا از کشورت دفاع کنی. او نیزپاسخ داد جوانانی مثل من همان زمان بودند اما فرماندهی مثل نادر شاه برمافرماندهی نمیکرد </a:t>
            </a:r>
          </a:p>
          <a:p>
            <a:r>
              <a:rPr lang="fa-IR" sz="2400" b="1" dirty="0">
                <a:cs typeface="B Nazanin" panose="00000400000000000000" pitchFamily="2" charset="-78"/>
              </a:rPr>
              <a:t>درضمن جوانانی مانند شهید حججی ها و احمدی روشن ها و شهدای هسته ای و..الگو و اسطوره ایمان در جوانان امروزی اند</a:t>
            </a:r>
            <a:endParaRPr lang="en-US" sz="2400" b="1" dirty="0">
              <a:cs typeface="B Nazanin" panose="00000400000000000000" pitchFamily="2" charset="-78"/>
            </a:endParaRPr>
          </a:p>
        </p:txBody>
      </p:sp>
    </p:spTree>
    <p:extLst>
      <p:ext uri="{BB962C8B-B14F-4D97-AF65-F5344CB8AC3E}">
        <p14:creationId xmlns:p14="http://schemas.microsoft.com/office/powerpoint/2010/main" val="4060513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jid\Desktop\فوت مهسا\14010630_045098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60367" y="494675"/>
            <a:ext cx="4392119" cy="5682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76386" y="644576"/>
            <a:ext cx="4894433" cy="559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884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b="1" dirty="0" smtClean="0">
                <a:latin typeface="2  Titr"/>
              </a:rPr>
              <a:t>شبهه دوم: به معیشت مردم برسید و حجاب را رها کنید</a:t>
            </a:r>
            <a:endParaRPr lang="en-US" sz="3600" b="1" dirty="0">
              <a:latin typeface="2  Titr"/>
            </a:endParaRPr>
          </a:p>
        </p:txBody>
      </p:sp>
      <p:sp>
        <p:nvSpPr>
          <p:cNvPr id="3" name="Content Placeholder 2"/>
          <p:cNvSpPr>
            <a:spLocks noGrp="1"/>
          </p:cNvSpPr>
          <p:nvPr>
            <p:ph idx="1"/>
          </p:nvPr>
        </p:nvSpPr>
        <p:spPr>
          <a:solidFill>
            <a:srgbClr val="FFFF00"/>
          </a:solidFill>
        </p:spPr>
        <p:txBody>
          <a:bodyPr>
            <a:normAutofit lnSpcReduction="10000"/>
          </a:bodyPr>
          <a:lstStyle/>
          <a:p>
            <a:r>
              <a:rPr lang="fa-IR" dirty="0" smtClean="0"/>
              <a:t>پاسخ شبهه:</a:t>
            </a:r>
          </a:p>
          <a:p>
            <a:r>
              <a:rPr lang="fa-IR" sz="2400" b="1" dirty="0" smtClean="0">
                <a:cs typeface="B Nazanin" panose="00000400000000000000" pitchFamily="2" charset="-78"/>
              </a:rPr>
              <a:t>حکومت اسلامی هم در قبال معاش مردم مسئولیت دارد و هم در قبال معادشان</a:t>
            </a:r>
          </a:p>
          <a:p>
            <a:r>
              <a:rPr lang="fa-IR" sz="2400" b="1" dirty="0">
                <a:cs typeface="B Nazanin" panose="00000400000000000000" pitchFamily="2" charset="-78"/>
              </a:rPr>
              <a:t> </a:t>
            </a:r>
            <a:endParaRPr lang="fa-IR" sz="2400" b="1" dirty="0" smtClean="0">
              <a:cs typeface="B Nazanin" panose="00000400000000000000" pitchFamily="2" charset="-78"/>
            </a:endParaRPr>
          </a:p>
          <a:p>
            <a:r>
              <a:rPr lang="fa-IR" sz="2400" b="1" dirty="0" smtClean="0">
                <a:cs typeface="B Nazanin" panose="00000400000000000000" pitchFamily="2" charset="-78"/>
              </a:rPr>
              <a:t>اتفاقا باید بدانیم آیات حجاب در زمانی نازل شد که مردم در شعب ابی طالب گرفتار بودند و از فرط گرسنگی یک هسته خرما را چند نفری می مکیدند و به شکم شان سنگ می بستند تا گرسنگی به آنها فشار نیاورد.</a:t>
            </a:r>
          </a:p>
          <a:p>
            <a:endParaRPr lang="fa-IR" sz="2400" b="1" dirty="0">
              <a:cs typeface="B Nazanin" panose="00000400000000000000" pitchFamily="2" charset="-78"/>
            </a:endParaRPr>
          </a:p>
          <a:p>
            <a:r>
              <a:rPr lang="fa-IR" sz="2400" b="1" dirty="0" smtClean="0">
                <a:cs typeface="B Nazanin" panose="00000400000000000000" pitchFamily="2" charset="-78"/>
              </a:rPr>
              <a:t>اینکه معیشت مهم است حرف درستی است که در مباحث واسلاید های  قبل توضیح داده شد اما اغتشاشگران نه تنها مطالبه ای در جهت برطرف شدن مشکلات اقتصادی مردم نزدند(چراکه یا جزء متمولین بودند و یا از سلیبریتی های میلیارد بگیر که هیچ دغدغه گرانی نداشتند پیروی می کردند) بلکه  اساسا با محجبه بودن مشکل داشتند. سوژه سوئد این رابیشتر ملموس کرد...  </a:t>
            </a:r>
            <a:endParaRPr lang="en-US" sz="2400" b="1" dirty="0">
              <a:cs typeface="B Nazanin" panose="00000400000000000000" pitchFamily="2" charset="-78"/>
            </a:endParaRPr>
          </a:p>
        </p:txBody>
      </p:sp>
    </p:spTree>
    <p:extLst>
      <p:ext uri="{BB962C8B-B14F-4D97-AF65-F5344CB8AC3E}">
        <p14:creationId xmlns:p14="http://schemas.microsoft.com/office/powerpoint/2010/main" val="3684818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435120" y="629587"/>
            <a:ext cx="3888063" cy="55473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87384" y="569626"/>
            <a:ext cx="3117954" cy="56962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52007" y="569626"/>
            <a:ext cx="3117954" cy="49617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2007" y="5636302"/>
            <a:ext cx="3010524" cy="6295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1400" b="1" dirty="0" smtClean="0">
                <a:latin typeface="2  Titr"/>
              </a:rPr>
              <a:t>اغتشاشگران با هرکسی که محجبه بود مشکل داشتند حتی اگر فرزندی در بغل داشت</a:t>
            </a:r>
            <a:endParaRPr lang="en-US" sz="1400" b="1" dirty="0">
              <a:latin typeface="2  Titr"/>
            </a:endParaRPr>
          </a:p>
        </p:txBody>
      </p:sp>
    </p:spTree>
    <p:extLst>
      <p:ext uri="{BB962C8B-B14F-4D97-AF65-F5344CB8AC3E}">
        <p14:creationId xmlns:p14="http://schemas.microsoft.com/office/powerpoint/2010/main" val="3251599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b="1" dirty="0" smtClean="0">
                <a:latin typeface="2  Titr"/>
              </a:rPr>
              <a:t>شبهه سوم: حجاب اجباری نمی خوایم</a:t>
            </a:r>
            <a:endParaRPr lang="en-US" sz="3600" b="1" dirty="0">
              <a:latin typeface="2  Titr"/>
            </a:endParaRPr>
          </a:p>
        </p:txBody>
      </p:sp>
      <p:sp>
        <p:nvSpPr>
          <p:cNvPr id="3" name="Content Placeholder 2"/>
          <p:cNvSpPr>
            <a:spLocks noGrp="1"/>
          </p:cNvSpPr>
          <p:nvPr>
            <p:ph idx="1"/>
          </p:nvPr>
        </p:nvSpPr>
        <p:spPr>
          <a:solidFill>
            <a:srgbClr val="FFFF00"/>
          </a:solidFill>
        </p:spPr>
        <p:txBody>
          <a:bodyPr>
            <a:normAutofit fontScale="92500"/>
          </a:bodyPr>
          <a:lstStyle/>
          <a:p>
            <a:r>
              <a:rPr lang="fa-IR" dirty="0" smtClean="0"/>
              <a:t>پاسخ شبهه:</a:t>
            </a:r>
          </a:p>
          <a:p>
            <a:r>
              <a:rPr lang="fa-IR" sz="2400" b="1" dirty="0" smtClean="0">
                <a:cs typeface="B Nazanin" panose="00000400000000000000" pitchFamily="2" charset="-78"/>
              </a:rPr>
              <a:t>ما تاکنون در جمهوری اسلامی حجاب اجباری نداشته ایم. معنای واقعی حجاب آن چیزی است که در اسلام مشخص شده است. دیده نشدن موی سر زن حتی یک تار مو-دیده نشدن آرنج دست وپای زن جزء حجاب تعریف شده در اسلام است. با این تفسیر ما تاکنون حجاب حداقلی در جامعه را به رسمیت شناخته ایم نه حجاب قرآنی را. </a:t>
            </a:r>
          </a:p>
          <a:p>
            <a:endParaRPr lang="fa-IR" sz="2400" b="1" dirty="0" smtClean="0">
              <a:cs typeface="B Nazanin" panose="00000400000000000000" pitchFamily="2" charset="-78"/>
            </a:endParaRPr>
          </a:p>
          <a:p>
            <a:r>
              <a:rPr lang="fa-IR" sz="2400" b="1" dirty="0">
                <a:cs typeface="B Nazanin" panose="00000400000000000000" pitchFamily="2" charset="-78"/>
              </a:rPr>
              <a:t> </a:t>
            </a:r>
            <a:r>
              <a:rPr lang="fa-IR" sz="2400" b="1" dirty="0" smtClean="0">
                <a:cs typeface="B Nazanin" panose="00000400000000000000" pitchFamily="2" charset="-78"/>
              </a:rPr>
              <a:t>این پوشش حداقلی نیز که همکنون در جامعه اسلامی شاهد هستیم بر مدار همان قانونی است که در کشورهای دیگر حاکم است و از عرف گرفته شده. در همه کشورها بنا به عرف و دین شان (حتی بدون دین ها) پوشش اجباری حداقلی تعریف شده دارند.</a:t>
            </a:r>
            <a:endParaRPr lang="fa-IR" sz="2400" b="1" dirty="0">
              <a:cs typeface="B Nazanin" panose="00000400000000000000" pitchFamily="2" charset="-78"/>
            </a:endParaRPr>
          </a:p>
          <a:p>
            <a:r>
              <a:rPr lang="fa-IR" sz="2400" b="1" dirty="0" smtClean="0">
                <a:cs typeface="B Nazanin" panose="00000400000000000000" pitchFamily="2" charset="-78"/>
              </a:rPr>
              <a:t>شاهد مثال اینکه در اردیبهشت 1401 در کانادا بچه های محصل مدارس دستگیر  و مجازات شدند چون به پوشیدن لباس های زیاد در مدرسه معترض بودند- رها بودن موهای دانشجویان </a:t>
            </a:r>
            <a:r>
              <a:rPr lang="fa-IR" sz="2400" b="1" dirty="0">
                <a:cs typeface="B Nazanin" panose="00000400000000000000" pitchFamily="2" charset="-78"/>
              </a:rPr>
              <a:t>دختران </a:t>
            </a:r>
            <a:r>
              <a:rPr lang="fa-IR" sz="2400" b="1" dirty="0" smtClean="0">
                <a:cs typeface="B Nazanin" panose="00000400000000000000" pitchFamily="2" charset="-78"/>
              </a:rPr>
              <a:t>فرانسه در دانشگاه ممنوع بوده و باید حتما از پشت بسته شده باشد(ضمنا پوشیدن روسری نیز ممنوع است!)</a:t>
            </a:r>
            <a:endParaRPr lang="en-US" sz="2400" b="1" dirty="0">
              <a:cs typeface="B Nazanin" panose="00000400000000000000" pitchFamily="2" charset="-78"/>
            </a:endParaRPr>
          </a:p>
        </p:txBody>
      </p:sp>
    </p:spTree>
    <p:extLst>
      <p:ext uri="{BB962C8B-B14F-4D97-AF65-F5344CB8AC3E}">
        <p14:creationId xmlns:p14="http://schemas.microsoft.com/office/powerpoint/2010/main" val="71584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20000"/>
          </a:bodyPr>
          <a:lstStyle/>
          <a:p>
            <a:pPr marL="0" indent="0" algn="r">
              <a:buNone/>
            </a:pPr>
            <a:r>
              <a:rPr lang="fa-IR" sz="2400" dirty="0" smtClean="0">
                <a:cs typeface="B Nazanin" panose="00000400000000000000" pitchFamily="2" charset="-78"/>
              </a:rPr>
              <a:t>1-گرفتن دست برتر برای بهره برداری حداکثری از پروژه فوت یک شهروند ایرانی برای ضربه زدن به ایران وایرانی</a:t>
            </a:r>
          </a:p>
          <a:p>
            <a:pPr marL="0" indent="0" algn="r">
              <a:buNone/>
            </a:pPr>
            <a:r>
              <a:rPr lang="fa-IR" sz="2400" dirty="0" smtClean="0">
                <a:cs typeface="B Nazanin" panose="00000400000000000000" pitchFamily="2" charset="-78"/>
              </a:rPr>
              <a:t>2- بدبین کردن مردم به پلیس و مخصوصاگشت امنیت اخلاقی و خشن نشان دادن آن در راستای هم افزایی با پروژه چند ماهه قبل شان (همزمان باشروع تابستان تاکید بر اجرای چهارشنبه های سفید- ایجاد درگیری با نیروهای انتظامی و فیلمبرداری از صحنه درگیری و ارسال به شبکه های معاند- پرونده دخترم مریضه گشت ارشاد- پرونده افتادن خانم از وَن گشت ارشاد! (درحالیکه فیلم های بعدی نشان داد این ادعا کذب بود و همسرکلاهبردار وی در خودرو کلانتری بوده و این خانم خودش را از وَن آویزان کرده بود تا مانع اعزام متهم به کلانتری شود ) و...</a:t>
            </a:r>
          </a:p>
          <a:p>
            <a:pPr marL="0" indent="0" algn="r">
              <a:buNone/>
            </a:pPr>
            <a:r>
              <a:rPr lang="fa-IR" sz="2400" dirty="0" smtClean="0">
                <a:cs typeface="B Nazanin" panose="00000400000000000000" pitchFamily="2" charset="-78"/>
              </a:rPr>
              <a:t>3-بدبین کردنِ آن دسته از مردمی که آگاهی به ساختارسازمانی فراجا ندارند. سپاهی بودن در نیروی انتظامی موضوعیت ندارد اما این روایتِ غلط ازضاربِ کذایی باعنوان سرهنگ پاسدارسیدعباس حسینی یادمیکندتا همزمان مردم به سپاه و سادات و اسم های عباس و حسین واکنش منفی نشان دهد.</a:t>
            </a:r>
          </a:p>
          <a:p>
            <a:pPr marL="0" indent="0" algn="r">
              <a:buNone/>
            </a:pPr>
            <a:r>
              <a:rPr lang="fa-IR" sz="2400" dirty="0" smtClean="0">
                <a:cs typeface="B Nazanin" panose="00000400000000000000" pitchFamily="2" charset="-78"/>
              </a:rPr>
              <a:t>4- تمام روایت به گفته مدعی دروغین از طبقات بالا دیده و شنیده شده درحالیکه بایدپرسید از فاصله دور چگونه خونِ آمده از گوش را دید یاریزمکالمات بین این 3نفرِ حاضر در صحنه راشنید </a:t>
            </a:r>
          </a:p>
          <a:p>
            <a:pPr marL="0" indent="0" algn="r">
              <a:buNone/>
            </a:pPr>
            <a:r>
              <a:rPr lang="fa-IR" sz="2400" dirty="0" smtClean="0">
                <a:cs typeface="B Nazanin" panose="00000400000000000000" pitchFamily="2" charset="-78"/>
              </a:rPr>
              <a:t>5- اشاره به قصد کربلا رفتن سرهنگ حسینی! برای تخریب باورها و سرپوش گذاشتن بر حرص درونی معاندین است که از حرکت میلیونی اربعین ناراحت و عصبانی شده بودند وگرنه اربعین 2روز قبل از این واقعه بوده و فردی که صبح حلالیت طلبیده تا ساعت 19عصر در محل کارش چه میکرده؟!!</a:t>
            </a:r>
          </a:p>
          <a:p>
            <a:pPr marL="0" indent="0" algn="r">
              <a:buNone/>
            </a:pPr>
            <a:r>
              <a:rPr lang="fa-IR" sz="3200" dirty="0" smtClean="0">
                <a:cs typeface="B Nazanin" panose="00000400000000000000" pitchFamily="2" charset="-78"/>
              </a:rPr>
              <a:t> </a:t>
            </a:r>
            <a:r>
              <a:rPr lang="fa-IR" u="sng" dirty="0" smtClean="0">
                <a:latin typeface="Arabic Typesetting" panose="03020402040406030203" pitchFamily="66" charset="-78"/>
                <a:cs typeface="Arabic Typesetting" panose="03020402040406030203" pitchFamily="66" charset="-78"/>
              </a:rPr>
              <a:t>متاسفانه به همین راحتی در فضای مجازی علیه نیروهای مسلح به دروغ طرح موضوع می شود وبرخورد ایجابی صورت نمیگیرد...</a:t>
            </a:r>
            <a:endParaRPr lang="fa-IR" sz="3200" u="sng" dirty="0" smtClean="0">
              <a:latin typeface="Arabic Typesetting" panose="03020402040406030203" pitchFamily="66" charset="-78"/>
              <a:cs typeface="Arabic Typesetting" panose="03020402040406030203" pitchFamily="66" charset="-78"/>
            </a:endParaRPr>
          </a:p>
        </p:txBody>
      </p:sp>
      <p:sp>
        <p:nvSpPr>
          <p:cNvPr id="4" name="Title 3"/>
          <p:cNvSpPr txBox="1">
            <a:spLocks/>
          </p:cNvSpPr>
          <p:nvPr/>
        </p:nvSpPr>
        <p:spPr>
          <a:xfrm>
            <a:off x="3063240" y="311982"/>
            <a:ext cx="8610600" cy="1293028"/>
          </a:xfrm>
          <a:prstGeom prst="cloudCallou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rtl="1">
              <a:lnSpc>
                <a:spcPts val="2625"/>
              </a:lnSpc>
              <a:spcBef>
                <a:spcPts val="375"/>
              </a:spcBef>
              <a:spcAft>
                <a:spcPts val="750"/>
              </a:spcAft>
            </a:pPr>
            <a:r>
              <a:rPr lang="fa-IR" sz="3200" dirty="0" smtClean="0">
                <a:solidFill>
                  <a:srgbClr val="555555"/>
                </a:solidFill>
                <a:latin typeface="Times New Roman" panose="02020603050405020304" pitchFamily="18" charset="0"/>
                <a:ea typeface="Times New Roman" panose="02020603050405020304" pitchFamily="18" charset="0"/>
                <a:cs typeface="B Kamran" panose="00000400000000000000" pitchFamily="2" charset="-78"/>
              </a:rPr>
              <a:t>دلایل دروغ گویی در روایت اول</a:t>
            </a:r>
            <a:endParaRPr lang="fa-IR" sz="3200" dirty="0">
              <a:solidFill>
                <a:srgbClr val="555555"/>
              </a:solidFill>
              <a:latin typeface="Times New Roman" panose="02020603050405020304" pitchFamily="18" charset="0"/>
              <a:ea typeface="Times New Roman" panose="02020603050405020304" pitchFamily="18" charset="0"/>
              <a:cs typeface="B Kamran" panose="00000400000000000000" pitchFamily="2" charset="-78"/>
            </a:endParaRPr>
          </a:p>
        </p:txBody>
      </p:sp>
    </p:spTree>
    <p:extLst>
      <p:ext uri="{BB962C8B-B14F-4D97-AF65-F5344CB8AC3E}">
        <p14:creationId xmlns:p14="http://schemas.microsoft.com/office/powerpoint/2010/main" val="4072574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b="1" dirty="0" smtClean="0">
                <a:latin typeface="2  Titr"/>
              </a:rPr>
              <a:t>شبهه چهارم: ما در این کشور آزادی نداریم</a:t>
            </a:r>
            <a:endParaRPr lang="en-US" sz="3600" b="1" dirty="0">
              <a:latin typeface="2  Titr"/>
            </a:endParaRPr>
          </a:p>
        </p:txBody>
      </p:sp>
      <p:sp>
        <p:nvSpPr>
          <p:cNvPr id="3" name="Content Placeholder 2"/>
          <p:cNvSpPr>
            <a:spLocks noGrp="1"/>
          </p:cNvSpPr>
          <p:nvPr>
            <p:ph idx="1"/>
          </p:nvPr>
        </p:nvSpPr>
        <p:spPr>
          <a:solidFill>
            <a:srgbClr val="FFFF00"/>
          </a:solidFill>
        </p:spPr>
        <p:txBody>
          <a:bodyPr>
            <a:normAutofit fontScale="92500"/>
          </a:bodyPr>
          <a:lstStyle/>
          <a:p>
            <a:r>
              <a:rPr lang="fa-IR" dirty="0" smtClean="0"/>
              <a:t>پاسخ شبهه:</a:t>
            </a:r>
          </a:p>
          <a:p>
            <a:r>
              <a:rPr lang="fa-IR" sz="2400" b="1" dirty="0" smtClean="0">
                <a:cs typeface="B Nazanin" panose="00000400000000000000" pitchFamily="2" charset="-78"/>
              </a:rPr>
              <a:t>ابتدا باید معنای آزادی را دانست که خود جای بحث بسیار دارد. اما در یک کلمه اگر منظور آزادی شهوت است که حتی در غرب هم آزادی اینچنینی در فضای اجتماع را نمی پذیرند و برخورد قانونی صورت می گیرد.</a:t>
            </a:r>
          </a:p>
          <a:p>
            <a:r>
              <a:rPr lang="fa-IR" sz="2400" b="1" dirty="0" smtClean="0">
                <a:cs typeface="B Nazanin" panose="00000400000000000000" pitchFamily="2" charset="-78"/>
              </a:rPr>
              <a:t> جمهوری اسلامی ایران جزو معدود کشورهایی است که آزادی بیان و عقیده و... را براحتی می توان در آن دید.در اعتراضات اخیر اساتید دانشگاه براحتی و بدون ترس علیه امنیت جامعه هدف خود تصمیم گرفته و توئیت زده و اعلام کردند به کلاس ها نخواهند رفت.  نماینده مجلس ششم که ایران را متهم به داشتن سلاح هسته ای کرد همکنون یکی از اساتید دانشگاه اصفهان است! </a:t>
            </a:r>
            <a:endParaRPr lang="fa-IR" sz="2400" b="1" dirty="0">
              <a:cs typeface="B Nazanin" panose="00000400000000000000" pitchFamily="2" charset="-78"/>
            </a:endParaRPr>
          </a:p>
          <a:p>
            <a:r>
              <a:rPr lang="fa-IR" sz="2400" b="1" dirty="0" smtClean="0">
                <a:cs typeface="B Nazanin" panose="00000400000000000000" pitchFamily="2" charset="-78"/>
              </a:rPr>
              <a:t>بد نیست بدانیم (کُنت کِلِر) دارنده 5مدال المپیک بخاطر حضور درکنگره بواسطه  شلوغی های انتخابات ریاست جمهوری اخیر آمریکا برای همیشه از تیم ملی کنار گذاشته شد...</a:t>
            </a:r>
          </a:p>
          <a:p>
            <a:pPr marL="0" indent="0">
              <a:buNone/>
            </a:pPr>
            <a:r>
              <a:rPr lang="fa-IR" sz="2200" b="1" dirty="0" smtClean="0">
                <a:cs typeface="B Nazanin" panose="00000400000000000000" pitchFamily="2" charset="-78"/>
              </a:rPr>
              <a:t>بد نیست بدانیم خانم (جینا کارانو) سومین بُکسُردنیا و بازیگر معروف جنگ ستارگان بخاطر یک تویئت ضد هلوکاست  ، محکوم شد و هالیوود اعلام کرد تمامی فیلم هایی که او در آن بازی کرده بازپخش نخواهد شد...و نمونه های بیشمار دیگر... براستی ما با سلبریتی های خود که در آتش فتنه دمیدند چه کردیم؟معنای  آزادی چیست؟</a:t>
            </a:r>
            <a:endParaRPr lang="en-US" sz="2200" b="1" dirty="0">
              <a:cs typeface="B Nazanin" panose="00000400000000000000" pitchFamily="2" charset="-78"/>
            </a:endParaRPr>
          </a:p>
        </p:txBody>
      </p:sp>
    </p:spTree>
    <p:extLst>
      <p:ext uri="{BB962C8B-B14F-4D97-AF65-F5344CB8AC3E}">
        <p14:creationId xmlns:p14="http://schemas.microsoft.com/office/powerpoint/2010/main" val="2766803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b="1" dirty="0" smtClean="0">
                <a:latin typeface="2  Titr"/>
              </a:rPr>
              <a:t>شبهه پنجم: </a:t>
            </a:r>
            <a:r>
              <a:rPr lang="fa-IR" sz="2400" b="1" dirty="0">
                <a:cs typeface="B Nazanin" panose="00000400000000000000" pitchFamily="2" charset="-78"/>
              </a:rPr>
              <a:t>چرا بعد از گذشت چند سال از گشت ارشاد وضعیت مطلوب پوشش ایجاد </a:t>
            </a:r>
            <a:r>
              <a:rPr lang="fa-IR" sz="2400" b="1" dirty="0" smtClean="0">
                <a:cs typeface="B Nazanin" panose="00000400000000000000" pitchFamily="2" charset="-78"/>
              </a:rPr>
              <a:t>نشده؟</a:t>
            </a:r>
            <a:endParaRPr lang="en-US" sz="2400" b="1" dirty="0">
              <a:latin typeface="2  Titr"/>
            </a:endParaRPr>
          </a:p>
        </p:txBody>
      </p:sp>
      <p:sp>
        <p:nvSpPr>
          <p:cNvPr id="3" name="Content Placeholder 2"/>
          <p:cNvSpPr>
            <a:spLocks noGrp="1"/>
          </p:cNvSpPr>
          <p:nvPr>
            <p:ph idx="1"/>
          </p:nvPr>
        </p:nvSpPr>
        <p:spPr>
          <a:solidFill>
            <a:srgbClr val="FFFF00"/>
          </a:solidFill>
        </p:spPr>
        <p:txBody>
          <a:bodyPr>
            <a:normAutofit/>
          </a:bodyPr>
          <a:lstStyle/>
          <a:p>
            <a:r>
              <a:rPr lang="fa-IR" dirty="0" smtClean="0"/>
              <a:t>پاسخ شبهه:</a:t>
            </a:r>
          </a:p>
          <a:p>
            <a:r>
              <a:rPr lang="fa-IR" sz="2400" b="1" dirty="0" smtClean="0">
                <a:cs typeface="B Nazanin" panose="00000400000000000000" pitchFamily="2" charset="-78"/>
              </a:rPr>
              <a:t>اولا وظیفه پلیس امنیت اجتماعی و نیروی انتظامی ایجاد وضعیت مطلوب نیست  که عده ای بگویند چرا بعد از گذشت چند سال از گشت ارشاد وضعیت مطلوب پوشش ایجاد نشده. نیروی انتظامی در یک سطح از نهی کردن از منکر فعالیت میکند و سایر سطوح به سایر نهادهای 26 گانه و مهم تر از همه نهاد خانواده برخواهد گشت. </a:t>
            </a:r>
          </a:p>
          <a:p>
            <a:endParaRPr lang="fa-IR" sz="2400" b="1" dirty="0" smtClean="0">
              <a:cs typeface="B Nazanin" panose="00000400000000000000" pitchFamily="2" charset="-78"/>
            </a:endParaRPr>
          </a:p>
          <a:p>
            <a:r>
              <a:rPr lang="fa-IR" sz="2400" b="1" dirty="0" smtClean="0">
                <a:cs typeface="B Nazanin" panose="00000400000000000000" pitchFamily="2" charset="-78"/>
              </a:rPr>
              <a:t>دوما نیروی انتظامی برای جلوگیری از بدتر نشدن وضعیت موجود به این کار مبادرت می ورزد. کاری که همه حکومت ها در قبال حفظ ارزش ها و نُرم های اجتماعی شان وظایفی دارند و اتفاقا  ورود نیروهای انتظامی برای حفظ ارزش ها بدیهی و واضح است</a:t>
            </a:r>
            <a:endParaRPr lang="en-US" sz="2200" b="1" dirty="0">
              <a:cs typeface="B Nazanin" panose="00000400000000000000" pitchFamily="2" charset="-78"/>
            </a:endParaRPr>
          </a:p>
        </p:txBody>
      </p:sp>
    </p:spTree>
    <p:extLst>
      <p:ext uri="{BB962C8B-B14F-4D97-AF65-F5344CB8AC3E}">
        <p14:creationId xmlns:p14="http://schemas.microsoft.com/office/powerpoint/2010/main" val="3713977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b="1" dirty="0" smtClean="0">
                <a:latin typeface="2  Titr"/>
              </a:rPr>
              <a:t>شبهه ششم: ظلم به زن را در ج ا ا  تمام کنید؟</a:t>
            </a:r>
            <a:endParaRPr lang="en-US" sz="3600" b="1" dirty="0">
              <a:latin typeface="2  Titr"/>
            </a:endParaRPr>
          </a:p>
        </p:txBody>
      </p:sp>
      <p:sp>
        <p:nvSpPr>
          <p:cNvPr id="3" name="Content Placeholder 2"/>
          <p:cNvSpPr>
            <a:spLocks noGrp="1"/>
          </p:cNvSpPr>
          <p:nvPr>
            <p:ph idx="1"/>
          </p:nvPr>
        </p:nvSpPr>
        <p:spPr>
          <a:solidFill>
            <a:srgbClr val="FFFF00"/>
          </a:solidFill>
        </p:spPr>
        <p:txBody>
          <a:bodyPr>
            <a:normAutofit/>
          </a:bodyPr>
          <a:lstStyle/>
          <a:p>
            <a:r>
              <a:rPr lang="fa-IR" dirty="0" smtClean="0"/>
              <a:t>پاسخ شبهه:</a:t>
            </a:r>
          </a:p>
          <a:p>
            <a:r>
              <a:rPr lang="fa-IR" sz="2400" b="1" dirty="0" smtClean="0">
                <a:cs typeface="B Nazanin" panose="00000400000000000000" pitchFamily="2" charset="-78"/>
              </a:rPr>
              <a:t>به گزارش انجمن جهانی اقتصاد</a:t>
            </a:r>
            <a:r>
              <a:rPr lang="en-US" sz="2400" b="1" dirty="0" err="1" smtClean="0">
                <a:cs typeface="B Nazanin" panose="00000400000000000000" pitchFamily="2" charset="-78"/>
              </a:rPr>
              <a:t>wef</a:t>
            </a:r>
            <a:r>
              <a:rPr lang="fa-IR" sz="2400" b="1" dirty="0" smtClean="0">
                <a:cs typeface="B Nazanin" panose="00000400000000000000" pitchFamily="2" charset="-78"/>
              </a:rPr>
              <a:t> رتبه اول دنیا در برابریِ حق تحصیل پسر و دختر در دنیا به ایران بعد از انقلاب تعلق گرفته است.</a:t>
            </a:r>
          </a:p>
          <a:p>
            <a:r>
              <a:rPr lang="fa-IR" sz="2400" b="1" dirty="0" smtClean="0">
                <a:cs typeface="B Nazanin" panose="00000400000000000000" pitchFamily="2" charset="-78"/>
              </a:rPr>
              <a:t>به گزارش سازمان ملل زنان ایرانِ دوران ِ پهلوی جزء بی سواد ترین زنان در دنیا بودند اما بهه برکت انقلاب اسلامی همکنون جزء با سواد ترین زنان دنیا هستیم</a:t>
            </a:r>
          </a:p>
          <a:p>
            <a:r>
              <a:rPr lang="fa-IR" sz="2400" b="1" dirty="0" smtClean="0">
                <a:cs typeface="B Nazanin" panose="00000400000000000000" pitchFamily="2" charset="-78"/>
              </a:rPr>
              <a:t>تعداد پزشک زن (فوق تخصص) نسبت به قبل انقلاب 12 برابر رشد داشته ایم.حال آنکه آقایان 3برابر بیشتر شده اند.نویسنده داستان زن از 10 نفر قبلِ انقلاب به 4هزار نفر رسیده است. تعداد قضات زن از 30 نفر به هزار نفر رسیده است که حدود9% قضات کشور راشامل میشوند.از 39 زن وکیل قبل از انقلاب به 25 هزار زن وکیلرسیده ایم.قبل از انقلاب یک و نیم درصد اساتید دانشگاه زن بودند الان 24% اساتید دانشگاه را زنان تشکیل می دهند...</a:t>
            </a:r>
            <a:r>
              <a:rPr lang="fa-IR" sz="2000" b="1" dirty="0" smtClean="0">
                <a:solidFill>
                  <a:schemeClr val="accent2">
                    <a:lumMod val="75000"/>
                  </a:schemeClr>
                </a:solidFill>
                <a:cs typeface="B Nazanin" panose="00000400000000000000" pitchFamily="2" charset="-78"/>
              </a:rPr>
              <a:t> دقیقا کدام ظلم به زن را باید تمام کرد!</a:t>
            </a:r>
          </a:p>
          <a:p>
            <a:pPr marL="0" indent="0">
              <a:buNone/>
            </a:pPr>
            <a:r>
              <a:rPr lang="fa-IR" sz="2200" b="1" dirty="0" smtClean="0">
                <a:cs typeface="B Nazanin" panose="00000400000000000000" pitchFamily="2" charset="-78"/>
              </a:rPr>
              <a:t>به گزارش نیویورگ تایمز : انقلاب ایران نقطه عطفی برای زنانِ ایرانی در همه حوزه ها بوده است...</a:t>
            </a:r>
          </a:p>
          <a:p>
            <a:pPr marL="0" indent="0">
              <a:buNone/>
            </a:pPr>
            <a:endParaRPr lang="en-US" sz="2200" b="1" dirty="0">
              <a:cs typeface="B Nazanin" panose="00000400000000000000" pitchFamily="2" charset="-78"/>
            </a:endParaRPr>
          </a:p>
        </p:txBody>
      </p:sp>
    </p:spTree>
    <p:extLst>
      <p:ext uri="{BB962C8B-B14F-4D97-AF65-F5344CB8AC3E}">
        <p14:creationId xmlns:p14="http://schemas.microsoft.com/office/powerpoint/2010/main" val="1781612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majid\Desktop\فوت مهسا\14010505_02506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803" y="0"/>
            <a:ext cx="617594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585679" y="127416"/>
            <a:ext cx="5606321" cy="673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871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Users\majid\Desktop\فوت مهسا\New folder\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9844" y="0"/>
            <a:ext cx="11407514" cy="671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952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algn="l"/>
            <a:r>
              <a:rPr lang="fa-IR" b="1" dirty="0" smtClean="0">
                <a:latin typeface="2  Titr"/>
              </a:rPr>
              <a:t>ثواب تهیه این مطالب صلواتی است که شما عزیزان هدیه میکنید</a:t>
            </a:r>
          </a:p>
          <a:p>
            <a:pPr algn="l"/>
            <a:r>
              <a:rPr lang="fa-IR" sz="2800" b="1" dirty="0" smtClean="0">
                <a:latin typeface="2  Titr"/>
              </a:rPr>
              <a:t>به روح پاک شهید حاج قاسم سلیمانیِ عزیز</a:t>
            </a:r>
          </a:p>
          <a:p>
            <a:pPr algn="l"/>
            <a:r>
              <a:rPr lang="fa-IR" b="1" dirty="0" smtClean="0">
                <a:latin typeface="2  Titr"/>
              </a:rPr>
              <a:t>راهش پر رهرو و مکتبش برقرار</a:t>
            </a:r>
            <a:endParaRPr lang="en-US" b="1" dirty="0">
              <a:latin typeface="2  Titr"/>
            </a:endParaRPr>
          </a:p>
        </p:txBody>
      </p:sp>
      <p:pic>
        <p:nvPicPr>
          <p:cNvPr id="4" name="Picture 2" descr="C:\Users\majid\Desktop\فوت مهسا\New folder\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9233" y="386570"/>
            <a:ext cx="6086006" cy="409548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majid\Desktop\فوت مهسا\New folder\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8616" y="0"/>
            <a:ext cx="4489946" cy="674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040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10242" name="Picture 2" descr="C:\Users\majid\Desktop\فوت مهسا\New folder\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659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Titr" panose="00000700000000000000" pitchFamily="2" charset="-78"/>
              </a:rPr>
              <a:t>روایت های دروغ بعدی</a:t>
            </a:r>
            <a:endParaRPr lang="en-US" dirty="0">
              <a:cs typeface="B Titr" panose="00000700000000000000" pitchFamily="2" charset="-78"/>
            </a:endParaRPr>
          </a:p>
        </p:txBody>
      </p:sp>
      <p:sp>
        <p:nvSpPr>
          <p:cNvPr id="3" name="Content Placeholder 2"/>
          <p:cNvSpPr>
            <a:spLocks noGrp="1"/>
          </p:cNvSpPr>
          <p:nvPr>
            <p:ph idx="1"/>
          </p:nvPr>
        </p:nvSpPr>
        <p:spPr/>
        <p:txBody>
          <a:bodyPr>
            <a:normAutofit fontScale="92500" lnSpcReduction="20000"/>
          </a:bodyPr>
          <a:lstStyle/>
          <a:p>
            <a:pPr marL="0" indent="0" algn="r">
              <a:buNone/>
            </a:pPr>
            <a:r>
              <a:rPr lang="fa-IR" sz="2800" b="1" dirty="0" smtClean="0">
                <a:cs typeface="B Nazanin" panose="00000400000000000000" pitchFamily="2" charset="-78"/>
              </a:rPr>
              <a:t> </a:t>
            </a:r>
          </a:p>
          <a:p>
            <a:pPr marL="0" indent="0" algn="r">
              <a:buNone/>
            </a:pPr>
            <a:r>
              <a:rPr lang="fa-IR" sz="2800" b="1" dirty="0" smtClean="0">
                <a:cs typeface="B Nazanin" panose="00000400000000000000" pitchFamily="2" charset="-78"/>
              </a:rPr>
              <a:t>پس اینکه نیروی انتظامی عکس وفیلم مربوط به  پیاده شدن تا ورود با آرامش مرحومه امینی به سالن آموزش جهت شرکت در کلاس آموزشی را پخش میکند ، دروغ بودن این روایت  معلوم میشود اما متاسفانه عده زیادی از شنوندگان این روایت غلط ، فریب خورده  و دشمن با استفاده از جهل آن ها توانسته مطالباتی را در فضای مجازی رقم بزند... نشان دادن فیلم واقعی به تمامی افرادی که روایت غلط را برای بار اول دریافت کرده اند عملا </a:t>
            </a:r>
          </a:p>
          <a:p>
            <a:pPr marL="0" indent="0" algn="r">
              <a:buNone/>
            </a:pPr>
            <a:r>
              <a:rPr lang="fa-IR" sz="2800" b="1" dirty="0" smtClean="0">
                <a:cs typeface="B Nazanin" panose="00000400000000000000" pitchFamily="2" charset="-78"/>
              </a:rPr>
              <a:t>امکان پذیر نیست...</a:t>
            </a:r>
          </a:p>
          <a:p>
            <a:pPr marL="0" indent="0" algn="r">
              <a:buNone/>
            </a:pPr>
            <a:r>
              <a:rPr lang="fa-IR" sz="2800" b="1" dirty="0">
                <a:cs typeface="B Nazanin" panose="00000400000000000000" pitchFamily="2" charset="-78"/>
              </a:rPr>
              <a:t> در ادامه با توضیحات و تکذیبیه پلیس نسبت به روایت های </a:t>
            </a:r>
            <a:r>
              <a:rPr lang="fa-IR" sz="2800" b="1" dirty="0" smtClean="0">
                <a:cs typeface="B Nazanin" panose="00000400000000000000" pitchFamily="2" charset="-78"/>
              </a:rPr>
              <a:t>دروغ ، همچنان ادعای ضربه با باتوم به سر و ... درحال پخش شدن است...</a:t>
            </a:r>
            <a:r>
              <a:rPr lang="fa-IR" sz="2500" b="1" dirty="0" smtClean="0">
                <a:solidFill>
                  <a:schemeClr val="accent3">
                    <a:lumMod val="60000"/>
                    <a:lumOff val="40000"/>
                  </a:schemeClr>
                </a:solidFill>
                <a:cs typeface="B Nazanin" panose="00000400000000000000" pitchFamily="2" charset="-78"/>
              </a:rPr>
              <a:t>شهادت مشاهدان عینی و افرادِ حاضر در جلسه آموزشی که اتفاقا از بدحجاب های همراهِ خانم مهسا امینی بوده اند نیز عده ای را که مدام اطلاعاتشان را از .رسانه های معاند دریافت میکنند ،قانع نمی کند. </a:t>
            </a:r>
            <a:r>
              <a:rPr lang="fa-IR" sz="2400" b="1" dirty="0" smtClean="0">
                <a:solidFill>
                  <a:schemeClr val="accent3">
                    <a:lumMod val="60000"/>
                    <a:lumOff val="40000"/>
                  </a:schemeClr>
                </a:solidFill>
                <a:cs typeface="B Nazanin" panose="00000400000000000000" pitchFamily="2" charset="-78"/>
              </a:rPr>
              <a:t>رئیس دانشگاه علوم پزشکی تهران هم مستندات تومورمغزی اوکه در7سالگی تحت عمل ناموفق جراحی قرار گرفته را منتشرنمود و اعلام داشت وی اخیرا از بیماری دیابت هم رنج میبرده است </a:t>
            </a:r>
            <a:endParaRPr lang="fa-IR" sz="2400" b="1" dirty="0">
              <a:solidFill>
                <a:schemeClr val="accent3">
                  <a:lumMod val="60000"/>
                  <a:lumOff val="40000"/>
                </a:schemeClr>
              </a:solidFill>
              <a:cs typeface="B Nazanin" panose="00000400000000000000" pitchFamily="2" charset="-78"/>
            </a:endParaRPr>
          </a:p>
          <a:p>
            <a:pPr marL="0" indent="0" algn="r">
              <a:buNone/>
            </a:pPr>
            <a:endParaRPr lang="fa-IR" sz="2800" b="1" dirty="0" smtClean="0">
              <a:cs typeface="B Nazanin" panose="00000400000000000000" pitchFamily="2" charset="-78"/>
            </a:endParaRPr>
          </a:p>
        </p:txBody>
      </p:sp>
    </p:spTree>
    <p:extLst>
      <p:ext uri="{BB962C8B-B14F-4D97-AF65-F5344CB8AC3E}">
        <p14:creationId xmlns:p14="http://schemas.microsoft.com/office/powerpoint/2010/main" val="4046024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4379" y="944380"/>
            <a:ext cx="2578310" cy="509665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majid\Desktop\فوت مهسا\14010409_015055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99045" y="674557"/>
            <a:ext cx="2845189" cy="56063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majid\Desktop\فوت مهسا\1005789468_658821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8595" y="674557"/>
            <a:ext cx="2293227" cy="50217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758595" y="5696263"/>
            <a:ext cx="2293227" cy="5546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1600" b="1" dirty="0" smtClean="0">
                <a:cs typeface="B Nazanin" panose="00000400000000000000" pitchFamily="2" charset="-78"/>
              </a:rPr>
              <a:t>پلیس در کنار مردم وموجب آسایش و پناهگاه  مردم است</a:t>
            </a:r>
            <a:endParaRPr lang="en-US" sz="1600" b="1" dirty="0">
              <a:cs typeface="B Nazanin" panose="00000400000000000000" pitchFamily="2" charset="-78"/>
            </a:endParaRPr>
          </a:p>
        </p:txBody>
      </p:sp>
      <p:sp>
        <p:nvSpPr>
          <p:cNvPr id="4" name="Rounded Rectangle 3"/>
          <p:cNvSpPr/>
          <p:nvPr/>
        </p:nvSpPr>
        <p:spPr>
          <a:xfrm>
            <a:off x="6775553" y="674558"/>
            <a:ext cx="2863121" cy="5681272"/>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42529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86" y="539645"/>
            <a:ext cx="11332564" cy="4841823"/>
          </a:xfrm>
        </p:spPr>
        <p:txBody>
          <a:bodyPr>
            <a:noAutofit/>
          </a:bodyPr>
          <a:lstStyle/>
          <a:p>
            <a:pPr marL="0" marR="0" algn="r" rtl="1">
              <a:lnSpc>
                <a:spcPct val="107000"/>
              </a:lnSpc>
              <a:spcBef>
                <a:spcPts val="0"/>
              </a:spcBef>
              <a:spcAft>
                <a:spcPts val="800"/>
              </a:spcAft>
            </a:pPr>
            <a:r>
              <a:rPr lang="fa-IR" sz="2800" dirty="0">
                <a:solidFill>
                  <a:srgbClr val="000000"/>
                </a:solidFill>
                <a:latin typeface="Tahoma"/>
                <a:ea typeface="Times New Roman"/>
                <a:cs typeface="B Nazanin"/>
              </a:rPr>
              <a:t>در این حادثه‌ای که پیش آمد، دختر جوانی درگذشت؛ خب حادثه‌ی تلخی بود، دل ما هم </a:t>
            </a:r>
            <a:r>
              <a:rPr lang="fa-IR" sz="2800" dirty="0" smtClean="0">
                <a:solidFill>
                  <a:srgbClr val="000000"/>
                </a:solidFill>
                <a:latin typeface="Tahoma"/>
                <a:ea typeface="Times New Roman"/>
                <a:cs typeface="B Nazanin"/>
              </a:rPr>
              <a:t>سوخت</a:t>
            </a:r>
            <a:r>
              <a:rPr lang="en-US" sz="2800" dirty="0" smtClean="0">
                <a:solidFill>
                  <a:srgbClr val="000000"/>
                </a:solidFill>
                <a:latin typeface="Tahoma"/>
                <a:ea typeface="Times New Roman"/>
                <a:cs typeface="B Nazanin"/>
              </a:rPr>
              <a:t>… </a:t>
            </a:r>
            <a:r>
              <a:rPr lang="fa-IR" sz="2800" dirty="0" smtClean="0">
                <a:solidFill>
                  <a:srgbClr val="000000"/>
                </a:solidFill>
                <a:latin typeface="Tahoma"/>
                <a:ea typeface="Times New Roman"/>
                <a:cs typeface="B Nazanin"/>
              </a:rPr>
              <a:t>البتّه آنها</a:t>
            </a:r>
            <a:r>
              <a:rPr lang="en-US" sz="2000" dirty="0" smtClean="0">
                <a:solidFill>
                  <a:srgbClr val="000000"/>
                </a:solidFill>
                <a:latin typeface="Tahoma"/>
                <a:ea typeface="Times New Roman"/>
                <a:cs typeface="B Nazanin"/>
              </a:rPr>
              <a:t>)</a:t>
            </a:r>
            <a:r>
              <a:rPr lang="fa-IR" sz="2000" dirty="0" smtClean="0">
                <a:solidFill>
                  <a:srgbClr val="000000"/>
                </a:solidFill>
                <a:latin typeface="Tahoma"/>
                <a:ea typeface="Times New Roman"/>
                <a:cs typeface="B Nazanin"/>
              </a:rPr>
              <a:t>دشمنان خارجی) </a:t>
            </a:r>
            <a:r>
              <a:rPr lang="fa-IR" sz="2800" dirty="0">
                <a:solidFill>
                  <a:srgbClr val="000000"/>
                </a:solidFill>
                <a:latin typeface="Tahoma"/>
                <a:ea typeface="Times New Roman"/>
                <a:cs typeface="B Nazanin"/>
              </a:rPr>
              <a:t>بدروغ اظهار تأثّر میکنند برای اینکه یک نفری از دنیا رفته؛ [امّا] دروغ میگویند و به هیچ وجه متأثّر نیستند؛ خوشحالند، شادمانند برای اینکه یک بهانه‌ای به دست آوردند تا بتوانند حادثه‌آفرینی کنند؛ دروغ میگویند. اینجا مسئولان سه قوّه اظهار تأسّف کردند، همدردی کردند با اینها</a:t>
            </a:r>
            <a:r>
              <a:rPr lang="en-US" sz="1200" dirty="0">
                <a:latin typeface="Calibri"/>
                <a:ea typeface="Times New Roman"/>
                <a:cs typeface="Arial"/>
              </a:rPr>
              <a:t/>
            </a:r>
            <a:br>
              <a:rPr lang="en-US" sz="1200" dirty="0">
                <a:latin typeface="Calibri"/>
                <a:ea typeface="Times New Roman"/>
                <a:cs typeface="Arial"/>
              </a:rPr>
            </a:br>
            <a:r>
              <a:rPr lang="fa-IR" sz="2800" dirty="0">
                <a:solidFill>
                  <a:srgbClr val="000000"/>
                </a:solidFill>
                <a:latin typeface="Tahoma"/>
                <a:ea typeface="Times New Roman"/>
                <a:cs typeface="B Nazanin"/>
              </a:rPr>
              <a:t>چطور شما یک سازمان را، یک مجموعه‌ی عظیم خدمتگزار را، مورد تهمت قرار میدهید، مورد اهانت قرار میدهید برای احتمال اینکه یک خطائی از یک نفر یا دو نفر سر زده باشد که آن هم یقینی نیست و تحقیق نشده است؟ هیچ منطقی پشت ‌سر این حرف نیست؛ این جز کار دستگاه‌های جاسوسی، جز کار سیاستمداران خبیث عنود خارجی هیچ عامل دیگری ندارد</a:t>
            </a:r>
            <a:r>
              <a:rPr lang="en-US" sz="1200" dirty="0">
                <a:latin typeface="Calibri"/>
                <a:ea typeface="Times New Roman"/>
                <a:cs typeface="Arial"/>
              </a:rPr>
              <a:t/>
            </a:r>
            <a:br>
              <a:rPr lang="en-US" sz="1200" dirty="0">
                <a:latin typeface="Calibri"/>
                <a:ea typeface="Times New Roman"/>
                <a:cs typeface="Arial"/>
              </a:rPr>
            </a:br>
            <a:r>
              <a:rPr lang="fa-IR" sz="2400" b="1" dirty="0">
                <a:solidFill>
                  <a:srgbClr val="988D31"/>
                </a:solidFill>
                <a:latin typeface="Tahoma"/>
                <a:ea typeface="Times New Roman"/>
                <a:cs typeface="B Nazanin"/>
              </a:rPr>
              <a:t>۱۴۰۱/۰۷/۱۱</a:t>
            </a:r>
            <a:r>
              <a:rPr lang="en-US" sz="1200" dirty="0">
                <a:latin typeface="Calibri"/>
                <a:ea typeface="Times New Roman"/>
                <a:cs typeface="Arial"/>
              </a:rPr>
              <a:t/>
            </a:r>
            <a:br>
              <a:rPr lang="en-US" sz="1200" dirty="0">
                <a:latin typeface="Calibri"/>
                <a:ea typeface="Times New Roman"/>
                <a:cs typeface="Arial"/>
              </a:rPr>
            </a:br>
            <a:r>
              <a:rPr lang="fa-IR" sz="2400" b="1" dirty="0">
                <a:solidFill>
                  <a:srgbClr val="000000"/>
                </a:solidFill>
                <a:latin typeface="DroidNaskh"/>
                <a:ea typeface="Times New Roman"/>
                <a:cs typeface="B Nazanin"/>
              </a:rPr>
              <a:t>بیانات در مراسم مشترک دانش‌آموختگی دانشجویان دانشگاه‌های افسری نیروهای مسلح</a:t>
            </a:r>
            <a:r>
              <a:rPr lang="en-US" sz="1400" b="1" dirty="0">
                <a:solidFill>
                  <a:srgbClr val="1F3763"/>
                </a:solidFill>
                <a:latin typeface="Calibri Light"/>
                <a:ea typeface="Times New Roman"/>
                <a:cs typeface="Times New Roman"/>
              </a:rPr>
              <a:t/>
            </a:r>
            <a:br>
              <a:rPr lang="en-US" sz="1400" b="1" dirty="0">
                <a:solidFill>
                  <a:srgbClr val="1F3763"/>
                </a:solidFill>
                <a:latin typeface="Calibri Light"/>
                <a:ea typeface="Times New Roman"/>
                <a:cs typeface="Times New Roman"/>
              </a:rPr>
            </a:br>
            <a:endParaRPr lang="en-US" sz="2800" dirty="0"/>
          </a:p>
        </p:txBody>
      </p:sp>
    </p:spTree>
    <p:extLst>
      <p:ext uri="{BB962C8B-B14F-4D97-AF65-F5344CB8AC3E}">
        <p14:creationId xmlns:p14="http://schemas.microsoft.com/office/powerpoint/2010/main" val="2039026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2"/>
          <a:srcRect l="1656" t="23240" r="18726" b="15258"/>
          <a:stretch/>
        </p:blipFill>
        <p:spPr>
          <a:xfrm>
            <a:off x="0" y="704538"/>
            <a:ext cx="12192000" cy="5921113"/>
          </a:xfrm>
          <a:prstGeom prst="rect">
            <a:avLst/>
          </a:prstGeom>
          <a:ln>
            <a:solidFill>
              <a:schemeClr val="bg1"/>
            </a:solidFill>
          </a:ln>
        </p:spPr>
      </p:pic>
    </p:spTree>
    <p:extLst>
      <p:ext uri="{BB962C8B-B14F-4D97-AF65-F5344CB8AC3E}">
        <p14:creationId xmlns:p14="http://schemas.microsoft.com/office/powerpoint/2010/main" val="3107248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92601"/>
          </a:xfrm>
          <a:prstGeom prst="rect">
            <a:avLst/>
          </a:prstGeom>
        </p:spPr>
      </p:pic>
    </p:spTree>
    <p:extLst>
      <p:ext uri="{BB962C8B-B14F-4D97-AF65-F5344CB8AC3E}">
        <p14:creationId xmlns:p14="http://schemas.microsoft.com/office/powerpoint/2010/main" val="399496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6DB8EB18-3657-4051-A897-2ED38832359E}"/>
    </a:ext>
  </a:extLst>
</a:theme>
</file>

<file path=ppt/theme/theme6.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6DB8EB18-3657-4051-A897-2ED38832359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1868</TotalTime>
  <Words>3934</Words>
  <Application>Microsoft Office PowerPoint</Application>
  <PresentationFormat>Custom</PresentationFormat>
  <Paragraphs>152</Paragraphs>
  <Slides>46</Slides>
  <Notes>0</Notes>
  <HiddenSlides>0</HiddenSlides>
  <MMClips>0</MMClips>
  <ScaleCrop>false</ScaleCrop>
  <HeadingPairs>
    <vt:vector size="4" baseType="variant">
      <vt:variant>
        <vt:lpstr>Theme</vt:lpstr>
      </vt:variant>
      <vt:variant>
        <vt:i4>6</vt:i4>
      </vt:variant>
      <vt:variant>
        <vt:lpstr>Slide Titles</vt:lpstr>
      </vt:variant>
      <vt:variant>
        <vt:i4>46</vt:i4>
      </vt:variant>
    </vt:vector>
  </HeadingPairs>
  <TitlesOfParts>
    <vt:vector size="52" baseType="lpstr">
      <vt:lpstr>Office Theme</vt:lpstr>
      <vt:lpstr>1_Office Theme</vt:lpstr>
      <vt:lpstr>5_Office Theme</vt:lpstr>
      <vt:lpstr>6_Office Theme</vt:lpstr>
      <vt:lpstr>Vapor Trail</vt:lpstr>
      <vt:lpstr>1_Vapor Trail</vt:lpstr>
      <vt:lpstr>نگاهی با دقت بر حادثه تلخ فوت مرحومه مهسا امینی</vt:lpstr>
      <vt:lpstr>PowerPoint Presentation</vt:lpstr>
      <vt:lpstr>PowerPoint Presentation</vt:lpstr>
      <vt:lpstr>PowerPoint Presentation</vt:lpstr>
      <vt:lpstr>روایت های دروغ بعدی</vt:lpstr>
      <vt:lpstr>PowerPoint Presentation</vt:lpstr>
      <vt:lpstr>در این حادثه‌ای که پیش آمد، دختر جوانی درگذشت؛ خب حادثه‌ی تلخی بود، دل ما هم سوخت… البتّه آنها)دشمنان خارجی) بدروغ اظهار تأثّر میکنند برای اینکه یک نفری از دنیا رفته؛ [امّا] دروغ میگویند و به هیچ وجه متأثّر نیستند؛ خوشحالند، شادمانند برای اینکه یک بهانه‌ای به دست آوردند تا بتوانند حادثه‌آفرینی کنند؛ دروغ میگویند. اینجا مسئولان سه قوّه اظهار تأسّف کردند، همدردی کردند با اینها چطور شما یک سازمان را، یک مجموعه‌ی عظیم خدمتگزار را، مورد تهمت قرار میدهید، مورد اهانت قرار میدهید برای احتمال اینکه یک خطائی از یک نفر یا دو نفر سر زده باشد که آن هم یقینی نیست و تحقیق نشده است؟ هیچ منطقی پشت ‌سر این حرف نیست؛ این جز کار دستگاه‌های جاسوسی، جز کار سیاستمداران خبیث عنود خارجی هیچ عامل دیگری ندارد ۱۴۰۱/۰۷/۱۱ بیانات در مراسم مشترک دانش‌آموختگی دانشجویان دانشگاه‌های افسری نیروهای مسلح </vt:lpstr>
      <vt:lpstr>PowerPoint Presentation</vt:lpstr>
      <vt:lpstr>PowerPoint Presentation</vt:lpstr>
      <vt:lpstr>PowerPoint Presentation</vt:lpstr>
      <vt:lpstr>PowerPoint Presentation</vt:lpstr>
      <vt:lpstr>PowerPoint Presentation</vt:lpstr>
      <vt:lpstr>PowerPoint Presentation</vt:lpstr>
      <vt:lpstr>واقعیت چیست؟</vt:lpstr>
      <vt:lpstr>مشکل برای بودن ایرانِ قوی و عزتمند است</vt:lpstr>
      <vt:lpstr>PowerPoint Presentation</vt:lpstr>
      <vt:lpstr>PowerPoint Presentation</vt:lpstr>
      <vt:lpstr>PowerPoint Presentation</vt:lpstr>
      <vt:lpstr> بیانات امام خامنه ای در مراسم مشترک دانش‌آموختگی دانشجویان دانشگاه‌های افسری نیروهای مسلح                                                                                                                                                    ۱۴۰۱/۰۷/۱۱      </vt:lpstr>
      <vt:lpstr> اسم رمز آشوبِ جدید و دیدن جنگ احزاب</vt:lpstr>
      <vt:lpstr>من در میان قوم بلوچ زندگی کرده‌ام؛ جزو اقوام وفادار عمیق به انقلاب اسلامی و به جمهوری اسلامی‌اند. قوم کُرد یکی از پیشرفته‌ترین اقوام ایرانی‌اند؛ علاقه‌مند به میهنشان، علاقه‌مند به اسلامشان، علاقه‌مند به نظام اسلامی‌شان. نقشه‌ی آنها نخواهد گرفت، امّا آنها زهر خودشان را میریزند، کار خودشان را میکنند</vt:lpstr>
      <vt:lpstr>PowerPoint Presentation</vt:lpstr>
      <vt:lpstr>PowerPoint Presentation</vt:lpstr>
      <vt:lpstr>عامل اول : اقتصادی</vt:lpstr>
      <vt:lpstr>عامل دوم: فرهنگی</vt:lpstr>
      <vt:lpstr>عامل سوم: سیاسی</vt:lpstr>
      <vt:lpstr>عامل چهارم: رسانه </vt:lpstr>
      <vt:lpstr>تهدیدات و فرصت های اغتشاشاتِ اخیر </vt:lpstr>
      <vt:lpstr>PowerPoint Presentation</vt:lpstr>
      <vt:lpstr>تهدیدات اغتشاشات اخیر</vt:lpstr>
      <vt:lpstr>تلاش غرب وحشی برای اغتشاش در ایران</vt:lpstr>
      <vt:lpstr>تلاش غرب برای فتنه انگیزی در کشور</vt:lpstr>
      <vt:lpstr> بیانات در مراسم مشترک دانش‌آموختگی دانشجویان دانشگاه‌های افسری نیروهای مسلح              ۱۴۰۱/۰۷/۱۱    </vt:lpstr>
      <vt:lpstr>PowerPoint Presentation</vt:lpstr>
      <vt:lpstr>جوانانی که در دفاع مقدس شهید شده بودند ماحصل تربیت در رژیم شاه بودند ولی جوانان امروز مثل آنها نیستند!</vt:lpstr>
      <vt:lpstr>PowerPoint Presentation</vt:lpstr>
      <vt:lpstr>شبهه دوم: به معیشت مردم برسید و حجاب را رها کنید</vt:lpstr>
      <vt:lpstr>PowerPoint Presentation</vt:lpstr>
      <vt:lpstr>شبهه سوم: حجاب اجباری نمی خوایم</vt:lpstr>
      <vt:lpstr>شبهه چهارم: ما در این کشور آزادی نداریم</vt:lpstr>
      <vt:lpstr>شبهه پنجم: چرا بعد از گذشت چند سال از گشت ارشاد وضعیت مطلوب پوشش ایجاد نشده؟</vt:lpstr>
      <vt:lpstr>شبهه ششم: ظلم به زن را در ج ا ا  تمام کنید؟</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Island</dc:creator>
  <cp:lastModifiedBy>majid</cp:lastModifiedBy>
  <cp:revision>331</cp:revision>
  <dcterms:created xsi:type="dcterms:W3CDTF">2015-11-27T20:11:54Z</dcterms:created>
  <dcterms:modified xsi:type="dcterms:W3CDTF">2022-10-07T11:35:26Z</dcterms:modified>
</cp:coreProperties>
</file>