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8" r:id="rId3"/>
    <p:sldId id="290" r:id="rId4"/>
    <p:sldId id="315" r:id="rId5"/>
    <p:sldId id="316" r:id="rId6"/>
    <p:sldId id="347" r:id="rId7"/>
    <p:sldId id="348" r:id="rId8"/>
    <p:sldId id="351" r:id="rId9"/>
    <p:sldId id="356" r:id="rId10"/>
    <p:sldId id="357" r:id="rId11"/>
    <p:sldId id="358" r:id="rId12"/>
    <p:sldId id="353" r:id="rId13"/>
    <p:sldId id="354" r:id="rId14"/>
    <p:sldId id="345" r:id="rId15"/>
    <p:sldId id="349" r:id="rId16"/>
    <p:sldId id="350" r:id="rId17"/>
    <p:sldId id="35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00" autoAdjust="0"/>
  </p:normalViewPr>
  <p:slideViewPr>
    <p:cSldViewPr>
      <p:cViewPr varScale="1">
        <p:scale>
          <a:sx n="61" d="100"/>
          <a:sy n="61" d="100"/>
        </p:scale>
        <p:origin x="-7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C59D9DE-768D-4591-998F-B2D35E247479}" type="datetimeFigureOut">
              <a:rPr lang="fa-IR" smtClean="0"/>
              <a:pPr/>
              <a:t>1432/10/03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AF2FBB7-C0A8-4D9E-BAAB-D4DC7D66C880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F2FBB7-C0A8-4D9E-BAAB-D4DC7D66C880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edge/>
  </p:transition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بسم الله الرّحمن الرّحیم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sz="4400" dirty="0" smtClean="0"/>
              <a:t>نوجوان و ارتباط</a:t>
            </a:r>
            <a:endParaRPr lang="fa-IR" sz="4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ب)آسیب‌های روحی و روانی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696200" cy="5562600"/>
          </a:xfrm>
        </p:spPr>
        <p:txBody>
          <a:bodyPr>
            <a:noAutofit/>
          </a:bodyPr>
          <a:lstStyle/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پرخاشگری ناشی از ناکامی و استرس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ایجاد بدبینی نسبت به همه افراد جنس مخالف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تجربه‌های ناموفق و نقش آن در زندگی آینده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وابستگی‌های دراز مدت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سردرگمی نقش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افسردگی ناشی از قطع ارتباط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احتمال خودکشی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اضطراب ناشی از کتمان ارتباط 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اضطراب ناشی از مسائل حاشیه‌ای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بی‌توجهی به تفاوت دو جنس در ارتباط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خطرات جسمی ناشی از ارتباط</a:t>
            </a:r>
            <a:endParaRPr lang="fa-IR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ج)آسیب‌های تحصیلی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افت تحصیلی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از دست دادن تمرکز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سردرگمی در هدف‌گذاری تحصیلی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تغییر مسیر ناگهانی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تمایل زودهنگام به پول جهت استقلال</a:t>
            </a:r>
            <a:endParaRPr lang="fa-IR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dirty="0" smtClean="0"/>
              <a:t>2. آسیب‌های خانوادگی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دوری از خانواده و بی‌اعتمادی به آنها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نزاع دائمی میان ارزش‌های خانواده و خواسته‌ها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استرس ناشی از دور شدن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از دست دادن حمایت‌ خانوادگی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بدگمانی‌ها و تردیدهای پس از ازدواج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از دست رفتن اعتبار خانوادگی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بی‌ثباتی خانوادگی و از دست رفتن آرامش جمعی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فزون‌خواهی مالی</a:t>
            </a:r>
            <a:endParaRPr lang="fa-IR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dirty="0" smtClean="0"/>
              <a:t>3.آسیب‌های اجتماعی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گسترش انحرافات اجتماعی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نابودی استعدادهای ارزشمند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تنوع‌خواهی و تخریب زمینه ازدواج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از بین رفتن امنیت اجتماعی خصوصا برای دختران</a:t>
            </a:r>
          </a:p>
          <a:p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از دست دادن اعتبار اجتماعی</a:t>
            </a:r>
          </a:p>
          <a:p>
            <a:endParaRPr lang="fa-IR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3200" noProof="1" smtClean="0"/>
              <a:t>دوستی پسر و دختر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 algn="ctr">
              <a:buNone/>
            </a:pPr>
            <a:r>
              <a:rPr lang="fa-IR" sz="7200" dirty="0" smtClean="0">
                <a:solidFill>
                  <a:srgbClr val="0070C0"/>
                </a:solidFill>
                <a:cs typeface="+mj-cs"/>
              </a:rPr>
              <a:t>چه باید کرد</a:t>
            </a:r>
            <a:r>
              <a:rPr lang="fa-IR" sz="28600" dirty="0" smtClean="0">
                <a:solidFill>
                  <a:srgbClr val="FF0000"/>
                </a:solidFill>
              </a:rPr>
              <a:t>؟</a:t>
            </a:r>
            <a:endParaRPr lang="fa-I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الف) پیشگیری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8839200" cy="5410200"/>
          </a:xfrm>
        </p:spPr>
        <p:txBody>
          <a:bodyPr>
            <a:noAutofit/>
          </a:bodyPr>
          <a:lstStyle/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ارتقای مهارت فرزندپروری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تقویت نقش پدری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توجه به نیازهای روان‌شناختی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ارتقای خودآگاهی نوجوان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ارتقای معنوی نوجوان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ارتقای شخصیت با شکوفاسازی استعدادها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تقویت هدف‌گذاری</a:t>
            </a:r>
          </a:p>
          <a:p>
            <a:r>
              <a:rPr lang="fa-IR" sz="2800" b="1" dirty="0" smtClean="0">
                <a:solidFill>
                  <a:schemeClr val="accent3">
                    <a:lumMod val="50000"/>
                  </a:schemeClr>
                </a:solidFill>
              </a:rPr>
              <a:t>آموزش‌های ایجابی</a:t>
            </a:r>
          </a:p>
          <a:p>
            <a:pPr lvl="1"/>
            <a:r>
              <a:rPr lang="fa-IR" sz="2400" b="1" dirty="0" smtClean="0">
                <a:solidFill>
                  <a:schemeClr val="accent3">
                    <a:lumMod val="50000"/>
                  </a:schemeClr>
                </a:solidFill>
              </a:rPr>
              <a:t>فقهی : احکام ارتباط</a:t>
            </a:r>
          </a:p>
          <a:p>
            <a:pPr lvl="1"/>
            <a:r>
              <a:rPr lang="fa-IR" sz="2400" b="1" dirty="0" smtClean="0">
                <a:solidFill>
                  <a:schemeClr val="accent3">
                    <a:lumMod val="50000"/>
                  </a:schemeClr>
                </a:solidFill>
              </a:rPr>
              <a:t>اخلاقی: تشکیل کلاس‌های خانوادگی و تربیتی</a:t>
            </a:r>
          </a:p>
          <a:p>
            <a:pPr lvl="1"/>
            <a:r>
              <a:rPr lang="fa-IR" sz="2400" b="1" dirty="0" smtClean="0">
                <a:solidFill>
                  <a:schemeClr val="accent3">
                    <a:lumMod val="50000"/>
                  </a:schemeClr>
                </a:solidFill>
              </a:rPr>
              <a:t>آموزش خانواده‌ها</a:t>
            </a:r>
          </a:p>
          <a:p>
            <a:endParaRPr lang="fa-IR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ب) درمان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تغییر باورهای نادرست 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حاکم ساختن منطق بر احساس با بازگویی آسیب‌ها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تقویت دوستی‌های هدفمند با جنس موافق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تقویت گروه‌گرایی‌های سالم(مذهبی، علمی، ورزشی، هنری و...)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آموزش مدیریت ارتباط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ایجاد محدودیت‌های منطقی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تدارک برنامه‌های سودمند و جذاب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ب) درمان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شناسایی کمبودها و تلاش برای تأمین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توجه دادن به سود و زیان ارتباط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کلاس عشق و ضرورت صیانت از آن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ارتباطات معنوی جایگزین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تشویق به کامیابی واقعی(ازدواج، پیشرفت) به جای زندگی ذهنی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ارجاع به مشاور(احتمال اختلال‌های جدی مانند شخصیت)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نوجوان و مهارت‌های زندگی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a-IR" sz="3600" spc="-150" dirty="0" smtClean="0"/>
              <a:t>امام علی علیه‌السلام:</a:t>
            </a:r>
          </a:p>
          <a:p>
            <a:pPr algn="just">
              <a:buNone/>
            </a:pPr>
            <a:r>
              <a:rPr lang="fa-IR" sz="3600" b="1" dirty="0" smtClean="0">
                <a:solidFill>
                  <a:srgbClr val="00B050"/>
                </a:solidFill>
                <a:cs typeface="B Davat" pitchFamily="2" charset="-78"/>
              </a:rPr>
              <a:t>اولی الاشیاءِ أن یتعلّمها الأحداثُ ، الاشیاءَ التی اذا صاروا رجالا إحتاجوا الیها؛ </a:t>
            </a:r>
            <a:r>
              <a:rPr lang="fa-IR" sz="3600" b="1" dirty="0" smtClean="0">
                <a:solidFill>
                  <a:srgbClr val="0070C0"/>
                </a:solidFill>
              </a:rPr>
              <a:t>بهترین چیزی که نوجوانان باید فراگیرند، چیزهایی است که در بزرگسالی خود به آنها نیاز خواهند داشت.</a:t>
            </a:r>
          </a:p>
          <a:p>
            <a:pPr algn="l">
              <a:buNone/>
            </a:pPr>
            <a:r>
              <a:rPr lang="fa-IR" sz="3200" b="1" dirty="0" smtClean="0">
                <a:solidFill>
                  <a:schemeClr val="bg2">
                    <a:lumMod val="10000"/>
                  </a:schemeClr>
                </a:solidFill>
                <a:cs typeface="B Davat" pitchFamily="2" charset="-78"/>
              </a:rPr>
              <a:t>حکمت نامه جوان، حدیث 51</a:t>
            </a:r>
            <a:endParaRPr lang="fa-IR" sz="3600" b="1" dirty="0" smtClean="0">
              <a:solidFill>
                <a:schemeClr val="bg2">
                  <a:lumMod val="10000"/>
                </a:schemeClr>
              </a:solidFill>
              <a:cs typeface="B Davat" pitchFamily="2" charset="-78"/>
            </a:endParaRPr>
          </a:p>
          <a:p>
            <a:pPr algn="just">
              <a:buNone/>
            </a:pPr>
            <a:endParaRPr lang="fa-IR" sz="36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نوجوانان را دریاب!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امام صادق علیه‌السلام:</a:t>
            </a:r>
          </a:p>
          <a:p>
            <a:pPr algn="just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Davat" pitchFamily="2" charset="-78"/>
              </a:rPr>
              <a:t>علیک بالأحداث، فانهم أسرع الی کل خیر؛</a:t>
            </a:r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a-IR" sz="3600" b="1" dirty="0" smtClean="0">
                <a:solidFill>
                  <a:srgbClr val="0070C0"/>
                </a:solidFill>
              </a:rPr>
              <a:t>نوجوانان را دریاب که این گروه در پذیرش هر خوبی شتاب می‌کنند.</a:t>
            </a:r>
          </a:p>
          <a:p>
            <a:pPr algn="l">
              <a:buNone/>
            </a:pPr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الکافی، ج8، ص93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fa-IR" sz="16600" dirty="0" smtClean="0">
                <a:solidFill>
                  <a:srgbClr val="0070C0"/>
                </a:solidFill>
                <a:cs typeface="+mj-cs"/>
              </a:rPr>
              <a:t>چرا</a:t>
            </a:r>
            <a:r>
              <a:rPr lang="fa-IR" sz="49500" dirty="0" smtClean="0">
                <a:solidFill>
                  <a:srgbClr val="FF0000"/>
                </a:solidFill>
              </a:rPr>
              <a:t>؟</a:t>
            </a:r>
            <a:endParaRPr lang="fa-IR" dirty="0" smtClean="0">
              <a:solidFill>
                <a:srgbClr val="FF0000"/>
              </a:solidFill>
            </a:endParaRPr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400" noProof="1" smtClean="0"/>
              <a:t>دوستی پسر و دختر</a:t>
            </a:r>
            <a:endParaRPr lang="fa-IR" sz="4400" noProof="1"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آرامش جویی</a:t>
            </a:r>
          </a:p>
          <a:p>
            <a:pPr lv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محبت خواهی</a:t>
            </a:r>
          </a:p>
          <a:p>
            <a:pPr lv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ازدواج خیالی</a:t>
            </a:r>
          </a:p>
          <a:p>
            <a:pPr lv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ابراز شخصیت</a:t>
            </a:r>
          </a:p>
          <a:p>
            <a:pPr lv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ناآگاهی از جنس مخالف</a:t>
            </a:r>
          </a:p>
          <a:p>
            <a:pPr lv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تأمین نیازهای جنسی</a:t>
            </a:r>
          </a:p>
          <a:p>
            <a:pPr lvl="1">
              <a:buNone/>
            </a:pPr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سرگرمی</a:t>
            </a:r>
            <a:endParaRPr lang="fa-IR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400" dirty="0" smtClean="0"/>
              <a:t>1. انگیزه‌های فردی</a:t>
            </a:r>
            <a:endParaRPr lang="fa-I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/>
              <a:t>2. زمینه‌های خانوادگی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ضعف‌های اخلاقی و معنوی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از بین رفتن حریم‌های ارتباطی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کمبود فضای گفتگو و تفاهم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اشتغال والدین و کم‌توجهی به فرزندان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خانه‌های پرمشاجره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بلوغ زودرس، دشواری‌های ازدواج، دوره طولانی تجرد</a:t>
            </a:r>
          </a:p>
          <a:p>
            <a:r>
              <a:rPr lang="fa-IR" sz="3200" b="1" dirty="0" smtClean="0">
                <a:solidFill>
                  <a:schemeClr val="accent3">
                    <a:lumMod val="50000"/>
                  </a:schemeClr>
                </a:solidFill>
              </a:rPr>
              <a:t>وجود الگوی ارتباطی نامناسب در اعضای خانواده</a:t>
            </a:r>
            <a:endParaRPr lang="fa-IR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400" dirty="0" smtClean="0"/>
              <a:t>3. عوامل دیگر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a-IR" sz="4400" b="1" dirty="0" smtClean="0">
                <a:solidFill>
                  <a:schemeClr val="accent3">
                    <a:lumMod val="50000"/>
                  </a:schemeClr>
                </a:solidFill>
              </a:rPr>
              <a:t>دوستان مشوق</a:t>
            </a:r>
          </a:p>
          <a:p>
            <a:r>
              <a:rPr lang="fa-IR" sz="4400" b="1" dirty="0" smtClean="0">
                <a:solidFill>
                  <a:schemeClr val="accent3">
                    <a:lumMod val="50000"/>
                  </a:schemeClr>
                </a:solidFill>
              </a:rPr>
              <a:t>همه‌گیری اجتماعی</a:t>
            </a:r>
          </a:p>
          <a:p>
            <a:r>
              <a:rPr lang="fa-IR" sz="4400" b="1" dirty="0" smtClean="0">
                <a:solidFill>
                  <a:schemeClr val="accent3">
                    <a:lumMod val="50000"/>
                  </a:schemeClr>
                </a:solidFill>
              </a:rPr>
              <a:t>رسانه‌های داخلی و ماهواره</a:t>
            </a:r>
          </a:p>
          <a:p>
            <a:r>
              <a:rPr lang="fa-IR" sz="4400" b="1" dirty="0" smtClean="0">
                <a:solidFill>
                  <a:schemeClr val="accent3">
                    <a:lumMod val="50000"/>
                  </a:schemeClr>
                </a:solidFill>
              </a:rPr>
              <a:t>فناوری‌ها و سهولت ارتباط</a:t>
            </a:r>
          </a:p>
          <a:p>
            <a:pPr lvl="1"/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فضای وب</a:t>
            </a:r>
          </a:p>
          <a:p>
            <a:pPr lvl="1"/>
            <a:r>
              <a:rPr lang="fa-IR" sz="4000" b="1" dirty="0" smtClean="0">
                <a:solidFill>
                  <a:schemeClr val="accent3">
                    <a:lumMod val="50000"/>
                  </a:schemeClr>
                </a:solidFill>
              </a:rPr>
              <a:t>تلفن همراه</a:t>
            </a:r>
            <a:endParaRPr lang="fa-IR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800" dirty="0" smtClean="0"/>
              <a:t/>
            </a:r>
            <a:br>
              <a:rPr lang="fa-IR" sz="800" dirty="0" smtClean="0"/>
            </a:br>
            <a:r>
              <a:rPr lang="fa-IR" sz="800" dirty="0" smtClean="0"/>
              <a:t/>
            </a:r>
            <a:br>
              <a:rPr lang="fa-IR" sz="800" dirty="0" smtClean="0"/>
            </a:br>
            <a:r>
              <a:rPr lang="fa-IR" sz="800" dirty="0" smtClean="0"/>
              <a:t/>
            </a:r>
            <a:br>
              <a:rPr lang="fa-IR" sz="800" dirty="0" smtClean="0"/>
            </a:br>
            <a:r>
              <a:rPr lang="fa-IR" sz="800" dirty="0" smtClean="0"/>
              <a:t/>
            </a:r>
            <a:br>
              <a:rPr lang="fa-IR" sz="800" dirty="0" smtClean="0"/>
            </a:br>
            <a:r>
              <a:rPr lang="fa-IR" sz="6000" dirty="0" smtClean="0">
                <a:solidFill>
                  <a:srgbClr val="FF0000"/>
                </a:solidFill>
              </a:rPr>
              <a:t>آسیب‌ها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914400" indent="-914400">
              <a:buNone/>
            </a:pPr>
            <a:r>
              <a:rPr lang="fa-IR" sz="5400" dirty="0" smtClean="0">
                <a:solidFill>
                  <a:schemeClr val="accent3">
                    <a:lumMod val="50000"/>
                  </a:schemeClr>
                </a:solidFill>
                <a:cs typeface="+mj-cs"/>
              </a:rPr>
              <a:t>1.فردی</a:t>
            </a:r>
          </a:p>
          <a:p>
            <a:pPr marL="914400" indent="-914400">
              <a:buNone/>
            </a:pPr>
            <a:r>
              <a:rPr lang="fa-IR" sz="2800" dirty="0" smtClean="0">
                <a:solidFill>
                  <a:srgbClr val="FF0000"/>
                </a:solidFill>
                <a:cs typeface="+mj-cs"/>
              </a:rPr>
              <a:t>الف)اخلاقی</a:t>
            </a:r>
          </a:p>
          <a:p>
            <a:pPr marL="914400" indent="-914400">
              <a:buNone/>
            </a:pPr>
            <a:r>
              <a:rPr lang="fa-IR" sz="2800" dirty="0" smtClean="0">
                <a:solidFill>
                  <a:srgbClr val="FF0000"/>
                </a:solidFill>
                <a:cs typeface="+mj-cs"/>
              </a:rPr>
              <a:t>ب)روحی</a:t>
            </a:r>
          </a:p>
          <a:p>
            <a:pPr marL="914400" indent="-914400">
              <a:buNone/>
            </a:pPr>
            <a:r>
              <a:rPr lang="fa-IR" sz="2800" dirty="0" smtClean="0">
                <a:solidFill>
                  <a:srgbClr val="FF0000"/>
                </a:solidFill>
                <a:cs typeface="+mj-cs"/>
              </a:rPr>
              <a:t>ج)تحصیلی</a:t>
            </a:r>
          </a:p>
          <a:p>
            <a:pPr marL="914400" indent="-914400">
              <a:buNone/>
            </a:pPr>
            <a:r>
              <a:rPr lang="fa-IR" sz="5400" dirty="0" smtClean="0">
                <a:solidFill>
                  <a:schemeClr val="accent3">
                    <a:lumMod val="50000"/>
                  </a:schemeClr>
                </a:solidFill>
                <a:cs typeface="+mj-cs"/>
              </a:rPr>
              <a:t>2.خانوادگی</a:t>
            </a:r>
          </a:p>
          <a:p>
            <a:pPr marL="914400" indent="-914400">
              <a:buNone/>
            </a:pPr>
            <a:r>
              <a:rPr lang="fa-IR" sz="5400" dirty="0" smtClean="0">
                <a:solidFill>
                  <a:schemeClr val="accent3">
                    <a:lumMod val="50000"/>
                  </a:schemeClr>
                </a:solidFill>
                <a:cs typeface="+mj-cs"/>
              </a:rPr>
              <a:t>3.اجتماعی</a:t>
            </a:r>
          </a:p>
          <a:p>
            <a:pPr marL="914400" indent="-914400">
              <a:buAutoNum type="arabicPeriod"/>
            </a:pPr>
            <a:endParaRPr lang="fa-IR" sz="5400" dirty="0">
              <a:solidFill>
                <a:srgbClr val="FF0000"/>
              </a:solidFill>
              <a:cs typeface="+mj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الف)آسیب‌های اخلاقی و معنوی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احساس گناه و از دست رفتن زلالی معنوی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از بین رفتن کرامت و شرافت انسانی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دوری از خدا و خوبی‌ها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فاصله گرفتن تدریجی از دیگر دستورات دینی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فاصله گرفتن از محیط‌های معنوی </a:t>
            </a:r>
          </a:p>
          <a:p>
            <a:r>
              <a:rPr lang="fa-IR" sz="3600" b="1" dirty="0" smtClean="0">
                <a:solidFill>
                  <a:schemeClr val="accent3">
                    <a:lumMod val="50000"/>
                  </a:schemeClr>
                </a:solidFill>
              </a:rPr>
              <a:t>شکسته شدن قبح گناه و احتمال گناهان بعدی</a:t>
            </a:r>
            <a:endParaRPr lang="fa-IR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Franklin Gothic Book"/>
        <a:ea typeface=""/>
        <a:cs typeface="B Titr"/>
      </a:majorFont>
      <a:minorFont>
        <a:latin typeface="Perpetua"/>
        <a:ea typeface=""/>
        <a:cs typeface="B Mitr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596</TotalTime>
  <Words>520</Words>
  <Application>Microsoft Office PowerPoint</Application>
  <PresentationFormat>On-screen Show (4:3)</PresentationFormat>
  <Paragraphs>115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بسم الله الرّحمن الرّحیم</vt:lpstr>
      <vt:lpstr>نوجوان و مهارت‌های زندگی</vt:lpstr>
      <vt:lpstr>نوجوانان را دریاب!</vt:lpstr>
      <vt:lpstr>دوستی پسر و دختر</vt:lpstr>
      <vt:lpstr>1. انگیزه‌های فردی</vt:lpstr>
      <vt:lpstr>2. زمینه‌های خانوادگی</vt:lpstr>
      <vt:lpstr>3. عوامل دیگر</vt:lpstr>
      <vt:lpstr>    آسیب‌ها</vt:lpstr>
      <vt:lpstr>الف)آسیب‌های اخلاقی و معنوی</vt:lpstr>
      <vt:lpstr>ب)آسیب‌های روحی و روانی</vt:lpstr>
      <vt:lpstr>ج)آسیب‌های تحصیلی</vt:lpstr>
      <vt:lpstr>2. آسیب‌های خانوادگی</vt:lpstr>
      <vt:lpstr>3.آسیب‌های اجتماعی</vt:lpstr>
      <vt:lpstr>دوستی پسر و دختر</vt:lpstr>
      <vt:lpstr>الف) پیشگیری</vt:lpstr>
      <vt:lpstr>ب) درمان</vt:lpstr>
      <vt:lpstr>ب) درمان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الرّحمن الرّحیم</dc:title>
  <dc:creator/>
  <cp:lastModifiedBy>YAALI</cp:lastModifiedBy>
  <cp:revision>74</cp:revision>
  <dcterms:created xsi:type="dcterms:W3CDTF">2006-08-16T00:00:00Z</dcterms:created>
  <dcterms:modified xsi:type="dcterms:W3CDTF">2011-09-01T04:35:44Z</dcterms:modified>
</cp:coreProperties>
</file>